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62" r:id="rId2"/>
    <p:sldId id="263" r:id="rId3"/>
    <p:sldId id="264" r:id="rId4"/>
    <p:sldId id="265" r:id="rId5"/>
    <p:sldId id="266" r:id="rId6"/>
    <p:sldId id="267" r:id="rId7"/>
    <p:sldId id="268" r:id="rId8"/>
    <p:sldId id="269" r:id="rId9"/>
    <p:sldId id="299" r:id="rId10"/>
    <p:sldId id="300" r:id="rId11"/>
    <p:sldId id="435" r:id="rId12"/>
    <p:sldId id="272" r:id="rId13"/>
    <p:sldId id="274" r:id="rId14"/>
    <p:sldId id="275" r:id="rId15"/>
    <p:sldId id="276" r:id="rId16"/>
    <p:sldId id="277" r:id="rId17"/>
    <p:sldId id="278" r:id="rId18"/>
    <p:sldId id="279" r:id="rId19"/>
    <p:sldId id="280" r:id="rId20"/>
    <p:sldId id="281" r:id="rId21"/>
    <p:sldId id="436" r:id="rId22"/>
    <p:sldId id="437" r:id="rId23"/>
    <p:sldId id="514" r:id="rId24"/>
    <p:sldId id="515" r:id="rId25"/>
    <p:sldId id="284" r:id="rId26"/>
    <p:sldId id="285" r:id="rId27"/>
    <p:sldId id="287" r:id="rId28"/>
    <p:sldId id="288" r:id="rId29"/>
    <p:sldId id="289" r:id="rId30"/>
    <p:sldId id="290" r:id="rId31"/>
    <p:sldId id="451" r:id="rId32"/>
    <p:sldId id="291" r:id="rId33"/>
    <p:sldId id="295" r:id="rId34"/>
    <p:sldId id="465" r:id="rId35"/>
    <p:sldId id="466" r:id="rId36"/>
    <p:sldId id="545" r:id="rId37"/>
    <p:sldId id="540" r:id="rId38"/>
    <p:sldId id="541" r:id="rId39"/>
    <p:sldId id="539"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22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36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02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681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622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4811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378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3665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08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68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01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889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09351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433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73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771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12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796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3/23/2021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04510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9.tmp"/><Relationship Id="rId4" Type="http://schemas.openxmlformats.org/officeDocument/2006/relationships/image" Target="../media/image8.tmp"/></Relationships>
</file>

<file path=ppt/slides/_rels/slide40.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2.png"/><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666" y="1120054"/>
            <a:ext cx="8596668" cy="712763"/>
          </a:xfrm>
        </p:spPr>
        <p:txBody>
          <a:bodyPr>
            <a:noAutofit/>
          </a:bodyPr>
          <a:lstStyle/>
          <a:p>
            <a:r>
              <a:rPr lang="en-GB" sz="5400" dirty="0">
                <a:latin typeface="Comic Sans MS" panose="030F0702030302020204" pitchFamily="66" charset="0"/>
              </a:rPr>
              <a:t>VOCABULARY</a:t>
            </a:r>
            <a:br>
              <a:rPr lang="en-GB" sz="5400" dirty="0">
                <a:latin typeface="Comic Sans MS" panose="030F0702030302020204" pitchFamily="66" charset="0"/>
              </a:rPr>
            </a:br>
            <a:r>
              <a:rPr lang="en-GB" sz="5400" dirty="0">
                <a:latin typeface="Comic Sans MS" panose="030F0702030302020204" pitchFamily="66" charset="0"/>
              </a:rPr>
              <a:t>REVIEW</a:t>
            </a:r>
          </a:p>
        </p:txBody>
      </p:sp>
      <p:sp>
        <p:nvSpPr>
          <p:cNvPr id="3" name="Content Placeholder 2"/>
          <p:cNvSpPr>
            <a:spLocks noGrp="1"/>
          </p:cNvSpPr>
          <p:nvPr>
            <p:ph idx="1"/>
          </p:nvPr>
        </p:nvSpPr>
        <p:spPr>
          <a:xfrm>
            <a:off x="2137893" y="2369317"/>
            <a:ext cx="7662930" cy="3607651"/>
          </a:xfrm>
        </p:spPr>
        <p:txBody>
          <a:bodyPr>
            <a:noAutofit/>
          </a:bodyPr>
          <a:lstStyle/>
          <a:p>
            <a:pPr marL="457200" indent="-457200">
              <a:buFont typeface="+mj-lt"/>
              <a:buAutoNum type="arabicPeriod"/>
            </a:pPr>
            <a:r>
              <a:rPr lang="en-GB" dirty="0">
                <a:latin typeface="Comic Sans MS" panose="030F0702030302020204" pitchFamily="66" charset="0"/>
              </a:rPr>
              <a:t>Latest in-thing: </a:t>
            </a:r>
          </a:p>
          <a:p>
            <a:pPr marL="457200" indent="-457200">
              <a:buFont typeface="+mj-lt"/>
              <a:buAutoNum type="arabicPeriod"/>
            </a:pPr>
            <a:r>
              <a:rPr lang="en-GB" dirty="0">
                <a:latin typeface="Comic Sans MS" panose="030F0702030302020204" pitchFamily="66" charset="0"/>
              </a:rPr>
              <a:t>Enquiry/</a:t>
            </a:r>
            <a:r>
              <a:rPr lang="en-GB" dirty="0" err="1">
                <a:latin typeface="Comic Sans MS" panose="030F0702030302020204" pitchFamily="66" charset="0"/>
              </a:rPr>
              <a:t>ɪnˈkwaɪə.ri</a:t>
            </a:r>
            <a:r>
              <a:rPr lang="en-GB" dirty="0">
                <a:latin typeface="Comic Sans MS" panose="030F0702030302020204" pitchFamily="66" charset="0"/>
              </a:rPr>
              <a:t>//ˈ</a:t>
            </a:r>
            <a:r>
              <a:rPr lang="en-GB" dirty="0" err="1">
                <a:latin typeface="Comic Sans MS" panose="030F0702030302020204" pitchFamily="66" charset="0"/>
              </a:rPr>
              <a:t>ɪn.kwə.ri</a:t>
            </a:r>
            <a:r>
              <a:rPr lang="en-GB" dirty="0">
                <a:latin typeface="Comic Sans MS" panose="030F0702030302020204" pitchFamily="66" charset="0"/>
              </a:rPr>
              <a:t>/</a:t>
            </a:r>
          </a:p>
          <a:p>
            <a:pPr marL="457200" indent="-457200">
              <a:buFont typeface="+mj-lt"/>
              <a:buAutoNum type="arabicPeriod"/>
            </a:pPr>
            <a:r>
              <a:rPr lang="en-GB" dirty="0">
                <a:latin typeface="Comic Sans MS" panose="030F0702030302020204" pitchFamily="66" charset="0"/>
              </a:rPr>
              <a:t>Cultural attack /ˈ</a:t>
            </a:r>
            <a:r>
              <a:rPr lang="en-GB" dirty="0" err="1">
                <a:latin typeface="Comic Sans MS" panose="030F0702030302020204" pitchFamily="66" charset="0"/>
              </a:rPr>
              <a:t>kʌl.tʃər.əl</a:t>
            </a:r>
            <a:r>
              <a:rPr lang="en-GB" dirty="0">
                <a:latin typeface="Comic Sans MS" panose="030F0702030302020204" pitchFamily="66" charset="0"/>
              </a:rPr>
              <a:t>/ /</a:t>
            </a:r>
            <a:r>
              <a:rPr lang="en-GB" dirty="0" err="1">
                <a:latin typeface="Comic Sans MS" panose="030F0702030302020204" pitchFamily="66" charset="0"/>
              </a:rPr>
              <a:t>əˈtæk</a:t>
            </a:r>
            <a:r>
              <a:rPr lang="en-GB" dirty="0">
                <a:latin typeface="Comic Sans MS" panose="030F0702030302020204" pitchFamily="66" charset="0"/>
              </a:rPr>
              <a:t>/</a:t>
            </a:r>
          </a:p>
          <a:p>
            <a:pPr marL="457200" indent="-457200">
              <a:buFont typeface="+mj-lt"/>
              <a:buAutoNum type="arabicPeriod"/>
            </a:pPr>
            <a:r>
              <a:rPr lang="en-GB" dirty="0">
                <a:latin typeface="Comic Sans MS" panose="030F0702030302020204" pitchFamily="66" charset="0"/>
              </a:rPr>
              <a:t>National identity /ˈ</a:t>
            </a:r>
            <a:r>
              <a:rPr lang="en-GB" dirty="0" err="1">
                <a:latin typeface="Comic Sans MS" panose="030F0702030302020204" pitchFamily="66" charset="0"/>
              </a:rPr>
              <a:t>næʃ.ən.əl</a:t>
            </a:r>
            <a:r>
              <a:rPr lang="en-GB" dirty="0">
                <a:latin typeface="Comic Sans MS" panose="030F0702030302020204" pitchFamily="66" charset="0"/>
              </a:rPr>
              <a:t>/ /</a:t>
            </a:r>
            <a:r>
              <a:rPr lang="en-GB" dirty="0" err="1">
                <a:latin typeface="Comic Sans MS" panose="030F0702030302020204" pitchFamily="66" charset="0"/>
              </a:rPr>
              <a:t>aɪˈden.tə.ti</a:t>
            </a:r>
            <a:r>
              <a:rPr lang="en-GB" dirty="0">
                <a:latin typeface="Comic Sans MS" panose="030F0702030302020204" pitchFamily="66" charset="0"/>
              </a:rPr>
              <a:t>/</a:t>
            </a:r>
          </a:p>
          <a:p>
            <a:pPr marL="457200" indent="-457200">
              <a:buFont typeface="+mj-lt"/>
              <a:buAutoNum type="arabicPeriod"/>
            </a:pPr>
            <a:r>
              <a:rPr lang="en-GB" dirty="0">
                <a:latin typeface="Comic Sans MS" panose="030F0702030302020204" pitchFamily="66" charset="0"/>
              </a:rPr>
              <a:t>Mutton /ˈ</a:t>
            </a:r>
            <a:r>
              <a:rPr lang="en-GB" dirty="0" err="1">
                <a:latin typeface="Comic Sans MS" panose="030F0702030302020204" pitchFamily="66" charset="0"/>
              </a:rPr>
              <a:t>mʌt.ən</a:t>
            </a:r>
            <a:r>
              <a:rPr lang="en-GB" dirty="0">
                <a:latin typeface="Comic Sans MS" panose="030F0702030302020204" pitchFamily="66" charset="0"/>
              </a:rPr>
              <a:t>/</a:t>
            </a:r>
          </a:p>
          <a:p>
            <a:pPr marL="457200" indent="-457200">
              <a:buFont typeface="+mj-lt"/>
              <a:buAutoNum type="arabicPeriod"/>
            </a:pPr>
            <a:endParaRPr lang="en-GB" dirty="0">
              <a:latin typeface="Comic Sans MS" panose="030F0702030302020204" pitchFamily="66" charset="0"/>
            </a:endParaRPr>
          </a:p>
          <a:p>
            <a:pPr marL="457200" indent="-457200">
              <a:buFont typeface="+mj-lt"/>
              <a:buAutoNum type="arabicPeriod"/>
            </a:pPr>
            <a:endParaRPr lang="en-GB" dirty="0">
              <a:latin typeface="Comic Sans MS" panose="030F0702030302020204" pitchFamily="66" charset="0"/>
            </a:endParaRPr>
          </a:p>
          <a:p>
            <a:pPr marL="457200" indent="-457200">
              <a:buFont typeface="+mj-lt"/>
              <a:buAutoNum type="arabicPeriod"/>
            </a:pPr>
            <a:endParaRPr lang="en-GB" dirty="0">
              <a:latin typeface="Comic Sans MS" panose="030F0702030302020204" pitchFamily="66" charset="0"/>
            </a:endParaRPr>
          </a:p>
          <a:p>
            <a:pPr marL="457200" indent="-457200">
              <a:buFont typeface="+mj-lt"/>
              <a:buAutoNum type="arabicPeriod"/>
            </a:pPr>
            <a:endParaRPr lang="en-GB" dirty="0">
              <a:latin typeface="Comic Sans MS" panose="030F0702030302020204" pitchFamily="66" charset="0"/>
            </a:endParaRPr>
          </a:p>
        </p:txBody>
      </p:sp>
    </p:spTree>
    <p:extLst>
      <p:ext uri="{BB962C8B-B14F-4D97-AF65-F5344CB8AC3E}">
        <p14:creationId xmlns:p14="http://schemas.microsoft.com/office/powerpoint/2010/main" val="1668174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3">
            <a:extLst>
              <a:ext uri="{FF2B5EF4-FFF2-40B4-BE49-F238E27FC236}">
                <a16:creationId xmlns:a16="http://schemas.microsoft.com/office/drawing/2014/main" id="{8D64C26E-7885-4EBB-BA3D-5FAD3B94157D}"/>
              </a:ext>
            </a:extLst>
          </p:cNvPr>
          <p:cNvSpPr/>
          <p:nvPr/>
        </p:nvSpPr>
        <p:spPr>
          <a:xfrm>
            <a:off x="536713" y="1306132"/>
            <a:ext cx="11118574" cy="5366469"/>
          </a:xfrm>
          <a:prstGeom prst="rect">
            <a:avLst/>
          </a:prstGeom>
          <a:solidFill>
            <a:schemeClr val="bg1"/>
          </a:solidFill>
        </p:spPr>
        <p:txBody>
          <a:bodyPr wrap="square">
            <a:spAutoFit/>
          </a:bodyPr>
          <a:lstStyle/>
          <a:p>
            <a:pPr>
              <a:lnSpc>
                <a:spcPct val="150000"/>
              </a:lnSpc>
            </a:pPr>
            <a:r>
              <a:rPr lang="en-US" altLang="zh-TW" sz="2100" dirty="0">
                <a:solidFill>
                  <a:srgbClr val="000000"/>
                </a:solidFill>
                <a:latin typeface="Times New Roman" panose="02020603050405020304" pitchFamily="18" charset="0"/>
                <a:cs typeface="Times New Roman" panose="02020603050405020304" pitchFamily="18" charset="0"/>
              </a:rPr>
              <a:t>The way we listen to and buy music has changed enormously in recent years. These days it’s hard to find a music store in your local town centre – where have they all gone? The answer, of course, is online. The number of music websites has grown incredibly quickly since internet connections became faster and cheaper. But it’s not only the way we buy music that’s different, it’s also what we buy. New vinyl records have been hard to find for years. And CD sales have fallen and MP3 sales are slowing down. In fact, thanks to musicians’ websites and other streaming websites, we can now choose the music we listen to without actually buying it. These days our choice is much wider – bands and singers release their music online direct to the listeners and so it has become much easier to discover different kinds of music from all over the world. One thing that hasn’t changed so much, however, is our love of live music. Bands still go on tour and play at festivals, giving their audiences often unforgettable experiences.</a:t>
            </a:r>
            <a:endParaRPr lang="zh-TW" altLang="en-US" sz="2100" dirty="0">
              <a:solidFill>
                <a:srgbClr val="000000"/>
              </a:solidFill>
              <a:latin typeface="Times New Roman" panose="02020603050405020304" pitchFamily="18" charset="0"/>
              <a:cs typeface="Times New Roman" panose="02020603050405020304" pitchFamily="18" charset="0"/>
            </a:endParaRPr>
          </a:p>
        </p:txBody>
      </p:sp>
      <p:sp>
        <p:nvSpPr>
          <p:cNvPr id="5" name="矩形 10">
            <a:extLst>
              <a:ext uri="{FF2B5EF4-FFF2-40B4-BE49-F238E27FC236}">
                <a16:creationId xmlns:a16="http://schemas.microsoft.com/office/drawing/2014/main" id="{A398DCC5-5541-47BA-9325-65F879B48B0B}"/>
              </a:ext>
            </a:extLst>
          </p:cNvPr>
          <p:cNvSpPr/>
          <p:nvPr/>
        </p:nvSpPr>
        <p:spPr>
          <a:xfrm>
            <a:off x="3317428" y="659801"/>
            <a:ext cx="8466891" cy="707886"/>
          </a:xfrm>
          <a:prstGeom prst="rect">
            <a:avLst/>
          </a:prstGeom>
        </p:spPr>
        <p:txBody>
          <a:bodyPr wrap="square">
            <a:spAutoFit/>
          </a:bodyPr>
          <a:lstStyle/>
          <a:p>
            <a:r>
              <a:rPr lang="pt-BR" altLang="zh-TW" sz="4000" dirty="0">
                <a:solidFill>
                  <a:srgbClr val="000000"/>
                </a:solidFill>
                <a:latin typeface="Calibri" panose="020F0502020204030204" pitchFamily="34" charset="0"/>
              </a:rPr>
              <a:t>THE ONLINE </a:t>
            </a:r>
            <a:r>
              <a:rPr lang="pt-BR" altLang="zh-TW" sz="4000" b="1" i="1" dirty="0">
                <a:solidFill>
                  <a:srgbClr val="00D4FF"/>
                </a:solidFill>
                <a:latin typeface="Calibri" panose="020F0502020204030204" pitchFamily="34" charset="0"/>
              </a:rPr>
              <a:t>revolution</a:t>
            </a:r>
            <a:endParaRPr lang="zh-TW" altLang="en-US" sz="4000" b="1" i="1" dirty="0">
              <a:solidFill>
                <a:srgbClr val="00D4FF"/>
              </a:solidFill>
              <a:latin typeface="Calibri" panose="020F0502020204030204" pitchFamily="34" charset="0"/>
            </a:endParaRPr>
          </a:p>
        </p:txBody>
      </p:sp>
      <p:pic>
        <p:nvPicPr>
          <p:cNvPr id="6" name="life_2e_intermediate_sb_track_10">
            <a:hlinkClick r:id="" action="ppaction://media"/>
            <a:extLst>
              <a:ext uri="{FF2B5EF4-FFF2-40B4-BE49-F238E27FC236}">
                <a16:creationId xmlns:a16="http://schemas.microsoft.com/office/drawing/2014/main" id="{B5CC7DF1-96F8-43B8-97E0-AFFA36CBFB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29383" y="545427"/>
            <a:ext cx="609600" cy="609600"/>
          </a:xfrm>
          <a:prstGeom prst="rect">
            <a:avLst/>
          </a:prstGeom>
        </p:spPr>
      </p:pic>
      <p:sp>
        <p:nvSpPr>
          <p:cNvPr id="7" name="Rectangle: Rounded Corners 6">
            <a:extLst>
              <a:ext uri="{FF2B5EF4-FFF2-40B4-BE49-F238E27FC236}">
                <a16:creationId xmlns:a16="http://schemas.microsoft.com/office/drawing/2014/main" id="{E34F26F8-A8FF-4C80-A4E1-131F3C47C9B6}"/>
              </a:ext>
            </a:extLst>
          </p:cNvPr>
          <p:cNvSpPr/>
          <p:nvPr/>
        </p:nvSpPr>
        <p:spPr>
          <a:xfrm>
            <a:off x="5897217" y="1457739"/>
            <a:ext cx="1325218" cy="37106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FD2E7D9-DCC6-4C22-A73F-DA05C6A50597}"/>
              </a:ext>
            </a:extLst>
          </p:cNvPr>
          <p:cNvSpPr/>
          <p:nvPr/>
        </p:nvSpPr>
        <p:spPr>
          <a:xfrm>
            <a:off x="5897217" y="2422123"/>
            <a:ext cx="1166192" cy="37106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F3F9BA2-5C56-4C81-8239-7903DCFD9252}"/>
              </a:ext>
            </a:extLst>
          </p:cNvPr>
          <p:cNvSpPr/>
          <p:nvPr/>
        </p:nvSpPr>
        <p:spPr>
          <a:xfrm>
            <a:off x="1689652" y="3392845"/>
            <a:ext cx="616226" cy="37106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4A38319-6468-4494-BD83-19B4D28FD8CC}"/>
              </a:ext>
            </a:extLst>
          </p:cNvPr>
          <p:cNvCxnSpPr/>
          <p:nvPr/>
        </p:nvCxnSpPr>
        <p:spPr>
          <a:xfrm>
            <a:off x="10090239" y="1761975"/>
            <a:ext cx="1287888" cy="1287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FC0C9A-8FBB-4DDB-BBEA-ED70C3DC709C}"/>
              </a:ext>
            </a:extLst>
          </p:cNvPr>
          <p:cNvCxnSpPr>
            <a:cxnSpLocks/>
          </p:cNvCxnSpPr>
          <p:nvPr/>
        </p:nvCxnSpPr>
        <p:spPr>
          <a:xfrm>
            <a:off x="536713" y="2219175"/>
            <a:ext cx="471114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F364BE-94D5-422B-8F27-E59C3E3C74FB}"/>
              </a:ext>
            </a:extLst>
          </p:cNvPr>
          <p:cNvCxnSpPr>
            <a:cxnSpLocks/>
          </p:cNvCxnSpPr>
          <p:nvPr/>
        </p:nvCxnSpPr>
        <p:spPr>
          <a:xfrm>
            <a:off x="8566038" y="2726924"/>
            <a:ext cx="219472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0EF9B8-F518-4F4C-8877-773C4CCBFBA4}"/>
              </a:ext>
            </a:extLst>
          </p:cNvPr>
          <p:cNvCxnSpPr>
            <a:cxnSpLocks/>
          </p:cNvCxnSpPr>
          <p:nvPr/>
        </p:nvCxnSpPr>
        <p:spPr>
          <a:xfrm>
            <a:off x="592288" y="3197376"/>
            <a:ext cx="290628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8FB845-E4D0-4724-A04A-7D0F49FDB557}"/>
              </a:ext>
            </a:extLst>
          </p:cNvPr>
          <p:cNvCxnSpPr>
            <a:cxnSpLocks/>
          </p:cNvCxnSpPr>
          <p:nvPr/>
        </p:nvCxnSpPr>
        <p:spPr>
          <a:xfrm>
            <a:off x="3082064" y="4164075"/>
            <a:ext cx="76787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D0E804-4A11-47EA-B211-70326BEAD0F4}"/>
              </a:ext>
            </a:extLst>
          </p:cNvPr>
          <p:cNvCxnSpPr>
            <a:cxnSpLocks/>
          </p:cNvCxnSpPr>
          <p:nvPr/>
        </p:nvCxnSpPr>
        <p:spPr>
          <a:xfrm>
            <a:off x="703299" y="4634527"/>
            <a:ext cx="57240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02F478-2E1F-4F29-99F7-22580B0015B3}"/>
              </a:ext>
            </a:extLst>
          </p:cNvPr>
          <p:cNvCxnSpPr>
            <a:cxnSpLocks/>
          </p:cNvCxnSpPr>
          <p:nvPr/>
        </p:nvCxnSpPr>
        <p:spPr>
          <a:xfrm>
            <a:off x="592288" y="5120193"/>
            <a:ext cx="1093710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B1EC1E-6A69-48E7-9D96-E086CBC715A7}"/>
              </a:ext>
            </a:extLst>
          </p:cNvPr>
          <p:cNvCxnSpPr>
            <a:cxnSpLocks/>
          </p:cNvCxnSpPr>
          <p:nvPr/>
        </p:nvCxnSpPr>
        <p:spPr>
          <a:xfrm>
            <a:off x="636571" y="5595309"/>
            <a:ext cx="60822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6"/>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87196" fill="hold"/>
                                        <p:tgtEl>
                                          <p:spTgt spid="6"/>
                                        </p:tgtEl>
                                      </p:cBhvr>
                                    </p:cmd>
                                  </p:childTnLst>
                                </p:cTn>
                              </p:par>
                            </p:childTnLst>
                          </p:cTn>
                        </p:par>
                      </p:childTnLst>
                    </p:cTn>
                  </p:par>
                </p:childTnLst>
              </p:cTn>
              <p:nextCondLst>
                <p:cond evt="onClick" delay="0">
                  <p:tgtEl>
                    <p:spTgt spid="6"/>
                  </p:tgtEl>
                </p:cond>
              </p:nextCondLst>
            </p:seq>
            <p:audio>
              <p:cMediaNode vol="80000">
                <p:cTn id="52" fill="hold" display="0">
                  <p:stCondLst>
                    <p:cond delay="indefinite"/>
                  </p:stCondLst>
                  <p:endCondLst>
                    <p:cond evt="onStopAudio" delay="0">
                      <p:tgtEl>
                        <p:sldTgt/>
                      </p:tgtEl>
                    </p:cond>
                  </p:endCondLst>
                </p:cTn>
                <p:tgtEl>
                  <p:spTgt spid="6"/>
                </p:tgtEl>
              </p:cMediaNode>
            </p:audio>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250C6FA-5AF3-4351-AE5D-3A2FC7F53049}"/>
              </a:ext>
            </a:extLst>
          </p:cNvPr>
          <p:cNvSpPr/>
          <p:nvPr/>
        </p:nvSpPr>
        <p:spPr>
          <a:xfrm>
            <a:off x="2256660" y="3315409"/>
            <a:ext cx="8116505" cy="1438855"/>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Is it easy to find music stores in town </a:t>
            </a:r>
            <a:r>
              <a:rPr lang="en-US" altLang="zh-TW" sz="2000" dirty="0" err="1">
                <a:latin typeface="Calibri" panose="020F0502020204030204" pitchFamily="34" charset="0"/>
              </a:rPr>
              <a:t>centres</a:t>
            </a:r>
            <a:r>
              <a:rPr lang="en-US" altLang="zh-TW" sz="2000" dirty="0">
                <a:latin typeface="Calibri" panose="020F0502020204030204" pitchFamily="34" charset="0"/>
              </a:rPr>
              <a:t>? Why? / Why not?</a:t>
            </a:r>
          </a:p>
          <a:p>
            <a:pPr marL="360000" indent="-360000">
              <a:spcBef>
                <a:spcPts val="300"/>
              </a:spcBef>
            </a:pPr>
            <a:r>
              <a:rPr lang="en-US" altLang="zh-TW" sz="2000" dirty="0">
                <a:latin typeface="Calibri" panose="020F0502020204030204" pitchFamily="34" charset="0"/>
              </a:rPr>
              <a:t>2 	Why are there more music websites nowadays?</a:t>
            </a:r>
          </a:p>
          <a:p>
            <a:pPr marL="360000" indent="-360000">
              <a:spcBef>
                <a:spcPts val="300"/>
              </a:spcBef>
            </a:pPr>
            <a:r>
              <a:rPr lang="en-US" altLang="zh-TW" sz="2000" dirty="0">
                <a:latin typeface="Calibri" panose="020F0502020204030204" pitchFamily="34" charset="0"/>
              </a:rPr>
              <a:t>3	How do we listen to music for free?</a:t>
            </a:r>
          </a:p>
          <a:p>
            <a:pPr marL="360000" indent="-360000">
              <a:spcBef>
                <a:spcPts val="300"/>
              </a:spcBef>
            </a:pPr>
            <a:r>
              <a:rPr lang="en-US" altLang="zh-TW" sz="2000" dirty="0">
                <a:latin typeface="Calibri" panose="020F0502020204030204" pitchFamily="34" charset="0"/>
              </a:rPr>
              <a:t>4 	Why is it now easier to listen to international musicians?</a:t>
            </a:r>
            <a:endParaRPr lang="zh-TW" altLang="en-US" sz="2000" dirty="0">
              <a:latin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1882761" y="87714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from a magazine, </a:t>
            </a:r>
            <a:r>
              <a:rPr lang="en-US" altLang="zh-TW" sz="2000" i="1" dirty="0">
                <a:latin typeface="Calibri" panose="020F0502020204030204" pitchFamily="34" charset="0"/>
                <a:cs typeface="Calibri" panose="020F0502020204030204" pitchFamily="34" charset="0"/>
              </a:rPr>
              <a:t>Music today</a:t>
            </a:r>
            <a:r>
              <a:rPr lang="en-US" altLang="zh-TW" sz="2000" dirty="0">
                <a:latin typeface="Calibri" panose="020F0502020204030204" pitchFamily="34" charset="0"/>
                <a:cs typeface="Calibri" panose="020F0502020204030204" pitchFamily="34" charset="0"/>
              </a:rPr>
              <a:t>. What’s the article about? Choose the correct option (a–c).</a:t>
            </a:r>
            <a:endParaRPr lang="zh-TW" altLang="en-US" sz="2000" dirty="0">
              <a:latin typeface="Calibri" panose="020F0502020204030204" pitchFamily="34" charset="0"/>
              <a:cs typeface="Calibri" panose="020F0502020204030204" pitchFamily="34" charset="0"/>
            </a:endParaRPr>
          </a:p>
        </p:txBody>
      </p:sp>
      <p:sp>
        <p:nvSpPr>
          <p:cNvPr id="27" name="文字方塊 26">
            <a:extLst>
              <a:ext uri="{FF2B5EF4-FFF2-40B4-BE49-F238E27FC236}">
                <a16:creationId xmlns:a16="http://schemas.microsoft.com/office/drawing/2014/main" id="{C23C8325-FCAA-4C4E-B411-1A20D9E5CF79}"/>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2a-p. 22</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5575346" y="0"/>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7" name="矩形 6">
            <a:extLst>
              <a:ext uri="{FF2B5EF4-FFF2-40B4-BE49-F238E27FC236}">
                <a16:creationId xmlns:a16="http://schemas.microsoft.com/office/drawing/2014/main" id="{B250C6FA-5AF3-4351-AE5D-3A2FC7F53049}"/>
              </a:ext>
            </a:extLst>
          </p:cNvPr>
          <p:cNvSpPr/>
          <p:nvPr/>
        </p:nvSpPr>
        <p:spPr>
          <a:xfrm>
            <a:off x="2255389" y="1596441"/>
            <a:ext cx="8116505"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a	the best live bands</a:t>
            </a:r>
          </a:p>
          <a:p>
            <a:pPr marL="360000" indent="-360000">
              <a:spcBef>
                <a:spcPts val="300"/>
              </a:spcBef>
            </a:pPr>
            <a:r>
              <a:rPr lang="en-US" altLang="zh-TW" sz="2000" dirty="0">
                <a:latin typeface="Calibri" panose="020F0502020204030204" pitchFamily="34" charset="0"/>
              </a:rPr>
              <a:t>b 	becoming a musician</a:t>
            </a:r>
          </a:p>
          <a:p>
            <a:pPr marL="360000" indent="-360000">
              <a:spcBef>
                <a:spcPts val="300"/>
              </a:spcBef>
            </a:pPr>
            <a:r>
              <a:rPr lang="en-US" altLang="zh-TW" sz="2000" dirty="0">
                <a:latin typeface="Calibri" panose="020F0502020204030204" pitchFamily="34" charset="0"/>
              </a:rPr>
              <a:t>c 	music and new technology</a:t>
            </a:r>
            <a:endParaRPr lang="zh-TW" altLang="en-US" sz="2000" dirty="0">
              <a:latin typeface="Calibri" panose="020F0502020204030204" pitchFamily="34" charset="0"/>
            </a:endParaRPr>
          </a:p>
        </p:txBody>
      </p:sp>
      <p:sp>
        <p:nvSpPr>
          <p:cNvPr id="14" name="矩形 13">
            <a:extLst>
              <a:ext uri="{FF2B5EF4-FFF2-40B4-BE49-F238E27FC236}">
                <a16:creationId xmlns:a16="http://schemas.microsoft.com/office/drawing/2014/main" id="{E99991C3-F504-40A5-8558-11506C3EFCB7}"/>
              </a:ext>
            </a:extLst>
          </p:cNvPr>
          <p:cNvSpPr/>
          <p:nvPr/>
        </p:nvSpPr>
        <p:spPr>
          <a:xfrm>
            <a:off x="1886862" y="2900927"/>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Discuss the questions.</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2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490" y="1765651"/>
            <a:ext cx="10625071" cy="4158348"/>
          </a:xfrm>
        </p:spPr>
      </p:pic>
      <p:sp>
        <p:nvSpPr>
          <p:cNvPr id="5" name="Rectangle 4"/>
          <p:cNvSpPr/>
          <p:nvPr/>
        </p:nvSpPr>
        <p:spPr>
          <a:xfrm>
            <a:off x="3988782" y="842321"/>
            <a:ext cx="3879588"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GRAMMAR</a:t>
            </a:r>
          </a:p>
        </p:txBody>
      </p:sp>
    </p:spTree>
    <p:extLst>
      <p:ext uri="{BB962C8B-B14F-4D97-AF65-F5344CB8AC3E}">
        <p14:creationId xmlns:p14="http://schemas.microsoft.com/office/powerpoint/2010/main" val="349995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600" b="1" dirty="0">
                <a:solidFill>
                  <a:schemeClr val="accent2">
                    <a:lumMod val="75000"/>
                  </a:schemeClr>
                </a:solidFill>
                <a:latin typeface="Comic Sans MS" pitchFamily="66" charset="0"/>
              </a:rPr>
              <a:t>PRESENT PERFECT SIMPLE</a:t>
            </a:r>
          </a:p>
        </p:txBody>
      </p:sp>
      <p:grpSp>
        <p:nvGrpSpPr>
          <p:cNvPr id="4" name="Google Shape;439;p19"/>
          <p:cNvGrpSpPr/>
          <p:nvPr/>
        </p:nvGrpSpPr>
        <p:grpSpPr>
          <a:xfrm>
            <a:off x="3457171" y="3180009"/>
            <a:ext cx="5580368" cy="1594980"/>
            <a:chOff x="1000369" y="2483807"/>
            <a:chExt cx="10582031" cy="3024554"/>
          </a:xfrm>
        </p:grpSpPr>
        <p:sp>
          <p:nvSpPr>
            <p:cNvPr id="5" name="Google Shape;440;p19"/>
            <p:cNvSpPr/>
            <p:nvPr/>
          </p:nvSpPr>
          <p:spPr>
            <a:xfrm>
              <a:off x="1422399" y="2483807"/>
              <a:ext cx="10160001" cy="2862009"/>
            </a:xfrm>
            <a:prstGeom prst="rect">
              <a:avLst/>
            </a:prstGeom>
            <a:noFill/>
            <a:ln>
              <a:noFill/>
            </a:ln>
          </p:spPr>
          <p:txBody>
            <a:bodyPr spcFirstLastPara="1" wrap="square" lIns="48212" tIns="24100" rIns="48212" bIns="24100" anchor="t" anchorCtr="0">
              <a:spAutoFit/>
            </a:bodyPr>
            <a:lstStyle/>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S + </a:t>
              </a:r>
              <a:r>
                <a:rPr lang="en-GB" sz="2109" b="1" dirty="0">
                  <a:solidFill>
                    <a:srgbClr val="C00000"/>
                  </a:solidFill>
                  <a:latin typeface="Comic Sans MS"/>
                  <a:ea typeface="Comic Sans MS"/>
                  <a:cs typeface="Comic Sans MS"/>
                  <a:sym typeface="Comic Sans MS"/>
                </a:rPr>
                <a:t>have/has + PP</a:t>
              </a:r>
              <a:endParaRPr sz="2109"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S + </a:t>
              </a:r>
              <a:r>
                <a:rPr lang="en-GB" sz="2109" b="1" dirty="0">
                  <a:solidFill>
                    <a:srgbClr val="C00000"/>
                  </a:solidFill>
                  <a:latin typeface="Comic Sans MS"/>
                  <a:ea typeface="Comic Sans MS"/>
                  <a:cs typeface="Comic Sans MS"/>
                  <a:sym typeface="Comic Sans MS"/>
                </a:rPr>
                <a:t>have/has (not) + PP</a:t>
              </a:r>
              <a:endParaRPr sz="2109"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a:t>
              </a:r>
              <a:r>
                <a:rPr lang="en-GB" sz="2109" b="1" dirty="0">
                  <a:solidFill>
                    <a:srgbClr val="C00000"/>
                  </a:solidFill>
                  <a:latin typeface="Comic Sans MS"/>
                  <a:ea typeface="Comic Sans MS"/>
                  <a:cs typeface="Comic Sans MS"/>
                  <a:sym typeface="Comic Sans MS"/>
                </a:rPr>
                <a:t>Have/has + S + PP</a:t>
              </a:r>
              <a:endParaRPr sz="2109" b="1" dirty="0">
                <a:solidFill>
                  <a:srgbClr val="C00000"/>
                </a:solidFill>
                <a:latin typeface="Comic Sans MS"/>
                <a:ea typeface="Comic Sans MS"/>
                <a:cs typeface="Comic Sans MS"/>
                <a:sym typeface="Comic Sans MS"/>
              </a:endParaRPr>
            </a:p>
          </p:txBody>
        </p:sp>
        <p:sp>
          <p:nvSpPr>
            <p:cNvPr id="6" name="Google Shape;441;p19"/>
            <p:cNvSpPr/>
            <p:nvPr/>
          </p:nvSpPr>
          <p:spPr>
            <a:xfrm>
              <a:off x="1000369" y="2483807"/>
              <a:ext cx="9972431" cy="3024554"/>
            </a:xfrm>
            <a:custGeom>
              <a:avLst/>
              <a:gdLst/>
              <a:ahLst/>
              <a:cxnLst/>
              <a:rect l="l" t="t" r="r" b="b"/>
              <a:pathLst>
                <a:path w="9972431" h="3024554" extrusionOk="0">
                  <a:moveTo>
                    <a:pt x="0" y="504102"/>
                  </a:moveTo>
                  <a:cubicBezTo>
                    <a:pt x="1873" y="216687"/>
                    <a:pt x="213760" y="-30371"/>
                    <a:pt x="504102" y="0"/>
                  </a:cubicBezTo>
                  <a:cubicBezTo>
                    <a:pt x="842171" y="-1904"/>
                    <a:pt x="913111" y="4344"/>
                    <a:pt x="1193658" y="0"/>
                  </a:cubicBezTo>
                  <a:cubicBezTo>
                    <a:pt x="1474205" y="-4344"/>
                    <a:pt x="1521581" y="16355"/>
                    <a:pt x="1703929" y="0"/>
                  </a:cubicBezTo>
                  <a:cubicBezTo>
                    <a:pt x="1886277" y="-16355"/>
                    <a:pt x="2311097" y="-2385"/>
                    <a:pt x="2572770" y="0"/>
                  </a:cubicBezTo>
                  <a:cubicBezTo>
                    <a:pt x="2834443" y="2385"/>
                    <a:pt x="2806528" y="15878"/>
                    <a:pt x="2993399" y="0"/>
                  </a:cubicBezTo>
                  <a:cubicBezTo>
                    <a:pt x="3180270" y="-15878"/>
                    <a:pt x="3279716" y="-14703"/>
                    <a:pt x="3414028" y="0"/>
                  </a:cubicBezTo>
                  <a:cubicBezTo>
                    <a:pt x="3548340" y="14703"/>
                    <a:pt x="3976984" y="-22838"/>
                    <a:pt x="4193226" y="0"/>
                  </a:cubicBezTo>
                  <a:cubicBezTo>
                    <a:pt x="4409468" y="22838"/>
                    <a:pt x="4715004" y="1637"/>
                    <a:pt x="5062067" y="0"/>
                  </a:cubicBezTo>
                  <a:cubicBezTo>
                    <a:pt x="5409130" y="-1637"/>
                    <a:pt x="5402144" y="-24822"/>
                    <a:pt x="5661980" y="0"/>
                  </a:cubicBezTo>
                  <a:cubicBezTo>
                    <a:pt x="5921816" y="24822"/>
                    <a:pt x="5924493" y="-13503"/>
                    <a:pt x="6172252" y="0"/>
                  </a:cubicBezTo>
                  <a:cubicBezTo>
                    <a:pt x="6420011" y="13503"/>
                    <a:pt x="6682580" y="4667"/>
                    <a:pt x="6861808" y="0"/>
                  </a:cubicBezTo>
                  <a:cubicBezTo>
                    <a:pt x="7041036" y="-4667"/>
                    <a:pt x="7163141" y="12630"/>
                    <a:pt x="7282437" y="0"/>
                  </a:cubicBezTo>
                  <a:cubicBezTo>
                    <a:pt x="7401733" y="-12630"/>
                    <a:pt x="7585410" y="17776"/>
                    <a:pt x="7703066" y="0"/>
                  </a:cubicBezTo>
                  <a:cubicBezTo>
                    <a:pt x="7820722" y="-17776"/>
                    <a:pt x="7992021" y="14444"/>
                    <a:pt x="8213337" y="0"/>
                  </a:cubicBezTo>
                  <a:cubicBezTo>
                    <a:pt x="8434653" y="-14444"/>
                    <a:pt x="9051267" y="-22293"/>
                    <a:pt x="9468329" y="0"/>
                  </a:cubicBezTo>
                  <a:cubicBezTo>
                    <a:pt x="9768580" y="22244"/>
                    <a:pt x="9964347" y="214387"/>
                    <a:pt x="9972431" y="504102"/>
                  </a:cubicBezTo>
                  <a:cubicBezTo>
                    <a:pt x="9950123" y="704244"/>
                    <a:pt x="9976604" y="967991"/>
                    <a:pt x="9972431" y="1176219"/>
                  </a:cubicBezTo>
                  <a:cubicBezTo>
                    <a:pt x="9968258" y="1384447"/>
                    <a:pt x="9940665" y="1665741"/>
                    <a:pt x="9972431" y="1848335"/>
                  </a:cubicBezTo>
                  <a:cubicBezTo>
                    <a:pt x="10004197" y="2030929"/>
                    <a:pt x="9998385" y="2280422"/>
                    <a:pt x="9972431" y="2520452"/>
                  </a:cubicBezTo>
                  <a:cubicBezTo>
                    <a:pt x="9966083" y="2765706"/>
                    <a:pt x="9719192" y="3007965"/>
                    <a:pt x="9468329" y="3024554"/>
                  </a:cubicBezTo>
                  <a:cubicBezTo>
                    <a:pt x="9374824" y="3007871"/>
                    <a:pt x="9152587" y="3025339"/>
                    <a:pt x="9047700" y="3024554"/>
                  </a:cubicBezTo>
                  <a:cubicBezTo>
                    <a:pt x="8942813" y="3023769"/>
                    <a:pt x="8729590" y="3037245"/>
                    <a:pt x="8537429" y="3024554"/>
                  </a:cubicBezTo>
                  <a:cubicBezTo>
                    <a:pt x="8345268" y="3011863"/>
                    <a:pt x="8273264" y="3030119"/>
                    <a:pt x="8027157" y="3024554"/>
                  </a:cubicBezTo>
                  <a:cubicBezTo>
                    <a:pt x="7781050" y="3018989"/>
                    <a:pt x="7621058" y="3010455"/>
                    <a:pt x="7516886" y="3024554"/>
                  </a:cubicBezTo>
                  <a:cubicBezTo>
                    <a:pt x="7412714" y="3038653"/>
                    <a:pt x="7157630" y="3031735"/>
                    <a:pt x="7006614" y="3024554"/>
                  </a:cubicBezTo>
                  <a:cubicBezTo>
                    <a:pt x="6855598" y="3017373"/>
                    <a:pt x="6628006" y="2995468"/>
                    <a:pt x="6406701" y="3024554"/>
                  </a:cubicBezTo>
                  <a:cubicBezTo>
                    <a:pt x="6185396" y="3053640"/>
                    <a:pt x="5935824" y="3005168"/>
                    <a:pt x="5717145" y="3024554"/>
                  </a:cubicBezTo>
                  <a:cubicBezTo>
                    <a:pt x="5498466" y="3043940"/>
                    <a:pt x="5441056" y="3019894"/>
                    <a:pt x="5296516" y="3024554"/>
                  </a:cubicBezTo>
                  <a:cubicBezTo>
                    <a:pt x="5151976" y="3029214"/>
                    <a:pt x="4676908" y="3062188"/>
                    <a:pt x="4517317" y="3024554"/>
                  </a:cubicBezTo>
                  <a:cubicBezTo>
                    <a:pt x="4357726" y="2986920"/>
                    <a:pt x="4060082" y="3012021"/>
                    <a:pt x="3738119" y="3024554"/>
                  </a:cubicBezTo>
                  <a:cubicBezTo>
                    <a:pt x="3416156" y="3037087"/>
                    <a:pt x="3350070" y="2996917"/>
                    <a:pt x="3048563" y="3024554"/>
                  </a:cubicBezTo>
                  <a:cubicBezTo>
                    <a:pt x="2747056" y="3052191"/>
                    <a:pt x="2717622" y="3039339"/>
                    <a:pt x="2448650" y="3024554"/>
                  </a:cubicBezTo>
                  <a:cubicBezTo>
                    <a:pt x="2179678" y="3009769"/>
                    <a:pt x="2147693" y="2998809"/>
                    <a:pt x="1848736" y="3024554"/>
                  </a:cubicBezTo>
                  <a:cubicBezTo>
                    <a:pt x="1549779" y="3050299"/>
                    <a:pt x="1535265" y="3009430"/>
                    <a:pt x="1428107" y="3024554"/>
                  </a:cubicBezTo>
                  <a:cubicBezTo>
                    <a:pt x="1320949" y="3039678"/>
                    <a:pt x="828230" y="3043388"/>
                    <a:pt x="504102" y="3024554"/>
                  </a:cubicBezTo>
                  <a:cubicBezTo>
                    <a:pt x="202680" y="3013396"/>
                    <a:pt x="-53445" y="2842737"/>
                    <a:pt x="0" y="2520452"/>
                  </a:cubicBezTo>
                  <a:cubicBezTo>
                    <a:pt x="-30843" y="2249956"/>
                    <a:pt x="-27530" y="2069683"/>
                    <a:pt x="0" y="1888662"/>
                  </a:cubicBezTo>
                  <a:cubicBezTo>
                    <a:pt x="27530" y="1707641"/>
                    <a:pt x="-29596" y="1512951"/>
                    <a:pt x="0" y="1216546"/>
                  </a:cubicBezTo>
                  <a:cubicBezTo>
                    <a:pt x="29596" y="920141"/>
                    <a:pt x="-34667" y="707404"/>
                    <a:pt x="0" y="504102"/>
                  </a:cubicBezTo>
                  <a:close/>
                </a:path>
              </a:pathLst>
            </a:custGeom>
            <a:noFill/>
            <a:ln w="38100" cap="flat" cmpd="sng">
              <a:solidFill>
                <a:srgbClr val="C00000"/>
              </a:solidFill>
              <a:prstDash val="solid"/>
              <a:miter lim="800000"/>
              <a:headEnd type="none" w="sm" len="sm"/>
              <a:tailEnd type="none" w="sm" len="sm"/>
            </a:ln>
          </p:spPr>
          <p:txBody>
            <a:bodyPr spcFirstLastPara="1" wrap="square" lIns="48212" tIns="24100" rIns="48212" bIns="24100" anchor="ctr" anchorCtr="0">
              <a:noAutofit/>
            </a:bodyPr>
            <a:lstStyle/>
            <a:p>
              <a:pPr algn="ctr">
                <a:buSzPts val="2400"/>
              </a:pPr>
              <a:endParaRPr sz="1266" b="1">
                <a:solidFill>
                  <a:schemeClr val="lt1"/>
                </a:solidFill>
                <a:latin typeface="Helvetica Neue"/>
                <a:ea typeface="Helvetica Neue"/>
                <a:cs typeface="Helvetica Neue"/>
                <a:sym typeface="Helvetica Neue"/>
              </a:endParaRPr>
            </a:p>
          </p:txBody>
        </p:sp>
      </p:grpSp>
      <p:sp>
        <p:nvSpPr>
          <p:cNvPr id="7" name="Google Shape;442;p19"/>
          <p:cNvSpPr/>
          <p:nvPr/>
        </p:nvSpPr>
        <p:spPr>
          <a:xfrm>
            <a:off x="1400727" y="2547139"/>
            <a:ext cx="872554" cy="632870"/>
          </a:xfrm>
          <a:prstGeom prst="rect">
            <a:avLst/>
          </a:prstGeom>
          <a:noFill/>
          <a:ln>
            <a:noFill/>
          </a:ln>
        </p:spPr>
        <p:txBody>
          <a:bodyPr spcFirstLastPara="1" wrap="square" lIns="48212" tIns="24100" rIns="48212" bIns="24100" anchor="t" anchorCtr="0">
            <a:spAutoFit/>
          </a:bodyPr>
          <a:lstStyle/>
          <a:p>
            <a:pPr>
              <a:lnSpc>
                <a:spcPct val="150000"/>
              </a:lnSpc>
              <a:buSzPts val="4800"/>
            </a:pPr>
            <a:r>
              <a:rPr lang="vi-VN" sz="2531" b="1" u="sng" dirty="0">
                <a:latin typeface="Times New Roman"/>
                <a:ea typeface="Times New Roman"/>
                <a:cs typeface="Times New Roman"/>
                <a:sym typeface="Times New Roman"/>
              </a:rPr>
              <a:t>Form</a:t>
            </a:r>
            <a:endParaRPr sz="2531" b="1" u="sng" dirty="0">
              <a:latin typeface="Comic Sans MS"/>
              <a:ea typeface="Comic Sans MS"/>
              <a:cs typeface="Comic Sans MS"/>
              <a:sym typeface="Comic Sans MS"/>
            </a:endParaRPr>
          </a:p>
        </p:txBody>
      </p:sp>
      <p:sp>
        <p:nvSpPr>
          <p:cNvPr id="13" name="Slide Number Placeholder 12"/>
          <p:cNvSpPr>
            <a:spLocks noGrp="1"/>
          </p:cNvSpPr>
          <p:nvPr>
            <p:ph type="sldNum" sz="quarter" idx="12"/>
          </p:nvPr>
        </p:nvSpPr>
        <p:spPr/>
        <p:txBody>
          <a:bodyPr/>
          <a:lstStyle/>
          <a:p>
            <a:fld id="{08B4C6EF-059D-4BEB-B11D-29C206009AB2}" type="slidenum">
              <a:rPr lang="en-GB" smtClean="0"/>
              <a:t>13</a:t>
            </a:fld>
            <a:endParaRPr lang="en-GB"/>
          </a:p>
        </p:txBody>
      </p:sp>
    </p:spTree>
    <p:extLst>
      <p:ext uri="{BB962C8B-B14F-4D97-AF65-F5344CB8AC3E}">
        <p14:creationId xmlns:p14="http://schemas.microsoft.com/office/powerpoint/2010/main" val="23347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8643" y="573609"/>
            <a:ext cx="10624284" cy="5430519"/>
          </a:xfrm>
        </p:spPr>
      </p:pic>
    </p:spTree>
    <p:extLst>
      <p:ext uri="{BB962C8B-B14F-4D97-AF65-F5344CB8AC3E}">
        <p14:creationId xmlns:p14="http://schemas.microsoft.com/office/powerpoint/2010/main" val="42518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690" y="1438094"/>
            <a:ext cx="11569611" cy="4455123"/>
          </a:xfrm>
        </p:spPr>
      </p:pic>
    </p:spTree>
    <p:extLst>
      <p:ext uri="{BB962C8B-B14F-4D97-AF65-F5344CB8AC3E}">
        <p14:creationId xmlns:p14="http://schemas.microsoft.com/office/powerpoint/2010/main" val="100228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832" y="425002"/>
            <a:ext cx="7935920" cy="6037579"/>
          </a:xfrm>
        </p:spPr>
      </p:pic>
    </p:spTree>
    <p:extLst>
      <p:ext uri="{BB962C8B-B14F-4D97-AF65-F5344CB8AC3E}">
        <p14:creationId xmlns:p14="http://schemas.microsoft.com/office/powerpoint/2010/main" val="283160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094" y="241855"/>
            <a:ext cx="11539266" cy="6290307"/>
          </a:xfrm>
        </p:spPr>
      </p:pic>
    </p:spTree>
    <p:extLst>
      <p:ext uri="{BB962C8B-B14F-4D97-AF65-F5344CB8AC3E}">
        <p14:creationId xmlns:p14="http://schemas.microsoft.com/office/powerpoint/2010/main" val="1302005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602" y="672511"/>
            <a:ext cx="11851246" cy="5267221"/>
          </a:xfrm>
        </p:spPr>
      </p:pic>
    </p:spTree>
    <p:extLst>
      <p:ext uri="{BB962C8B-B14F-4D97-AF65-F5344CB8AC3E}">
        <p14:creationId xmlns:p14="http://schemas.microsoft.com/office/powerpoint/2010/main" val="378952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597" y="744799"/>
            <a:ext cx="7416428" cy="2404029"/>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519" y="1599084"/>
            <a:ext cx="6049219" cy="4458322"/>
          </a:xfrm>
          <a:prstGeom prst="rect">
            <a:avLst/>
          </a:prstGeom>
        </p:spPr>
      </p:pic>
    </p:spTree>
    <p:extLst>
      <p:ext uri="{BB962C8B-B14F-4D97-AF65-F5344CB8AC3E}">
        <p14:creationId xmlns:p14="http://schemas.microsoft.com/office/powerpoint/2010/main" val="269386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rgbClr val="FF0000"/>
                </a:solidFill>
              </a:rPr>
              <a:t>CHOOSE THE ODD WORD OUT IN EACH GROUP</a:t>
            </a:r>
          </a:p>
        </p:txBody>
      </p:sp>
      <p:sp>
        <p:nvSpPr>
          <p:cNvPr id="3" name="Content Placeholder 2"/>
          <p:cNvSpPr>
            <a:spLocks noGrp="1"/>
          </p:cNvSpPr>
          <p:nvPr>
            <p:ph idx="1"/>
          </p:nvPr>
        </p:nvSpPr>
        <p:spPr/>
        <p:txBody>
          <a:bodyPr/>
          <a:lstStyle/>
          <a:p>
            <a:r>
              <a:rPr lang="en-GB" dirty="0"/>
              <a:t>1. actor					audience			dance			director</a:t>
            </a:r>
          </a:p>
          <a:p>
            <a:r>
              <a:rPr lang="en-GB" dirty="0"/>
              <a:t>2. choreographer		conductor			musician		play</a:t>
            </a:r>
          </a:p>
          <a:p>
            <a:r>
              <a:rPr lang="en-GB" dirty="0"/>
              <a:t>3. concert		dancer				musical			show</a:t>
            </a:r>
          </a:p>
          <a:p>
            <a:r>
              <a:rPr lang="en-GB" dirty="0"/>
              <a:t>4. act 			comedian			entertainer			magician</a:t>
            </a:r>
          </a:p>
          <a:p>
            <a:r>
              <a:rPr lang="en-GB" dirty="0"/>
              <a:t>5. band			choir				orchestra			singer</a:t>
            </a:r>
          </a:p>
          <a:p>
            <a:r>
              <a:rPr lang="en-GB" dirty="0"/>
              <a:t>6. ballet			clown				drama				opera</a:t>
            </a:r>
          </a:p>
        </p:txBody>
      </p:sp>
    </p:spTree>
    <p:extLst>
      <p:ext uri="{BB962C8B-B14F-4D97-AF65-F5344CB8AC3E}">
        <p14:creationId xmlns:p14="http://schemas.microsoft.com/office/powerpoint/2010/main" val="385768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719" y="1443678"/>
            <a:ext cx="9889354" cy="4797191"/>
          </a:xfrm>
        </p:spPr>
      </p:pic>
      <p:sp>
        <p:nvSpPr>
          <p:cNvPr id="4" name="Rectangle 3"/>
          <p:cNvSpPr/>
          <p:nvPr/>
        </p:nvSpPr>
        <p:spPr>
          <a:xfrm>
            <a:off x="1820879" y="649138"/>
            <a:ext cx="8936614"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2b: LEARNING TO DANCE</a:t>
            </a:r>
          </a:p>
        </p:txBody>
      </p:sp>
      <p:sp>
        <p:nvSpPr>
          <p:cNvPr id="6" name="TextBox 5"/>
          <p:cNvSpPr txBox="1"/>
          <p:nvPr/>
        </p:nvSpPr>
        <p:spPr>
          <a:xfrm>
            <a:off x="8963696" y="2292439"/>
            <a:ext cx="1285288" cy="369332"/>
          </a:xfrm>
          <a:prstGeom prst="rect">
            <a:avLst/>
          </a:prstGeom>
          <a:solidFill>
            <a:srgbClr val="00B0F0"/>
          </a:solidFill>
        </p:spPr>
        <p:txBody>
          <a:bodyPr wrap="none" rtlCol="0">
            <a:spAutoFit/>
          </a:bodyPr>
          <a:lstStyle/>
          <a:p>
            <a:r>
              <a:rPr lang="en-GB" dirty="0"/>
              <a:t>bad / good?</a:t>
            </a:r>
          </a:p>
        </p:txBody>
      </p:sp>
      <p:sp>
        <p:nvSpPr>
          <p:cNvPr id="7" name="TextBox 6"/>
          <p:cNvSpPr txBox="1"/>
          <p:nvPr/>
        </p:nvSpPr>
        <p:spPr>
          <a:xfrm>
            <a:off x="8963695" y="2998631"/>
            <a:ext cx="1802353" cy="369332"/>
          </a:xfrm>
          <a:prstGeom prst="rect">
            <a:avLst/>
          </a:prstGeom>
          <a:solidFill>
            <a:srgbClr val="00B0F0"/>
          </a:solidFill>
        </p:spPr>
        <p:txBody>
          <a:bodyPr wrap="none" rtlCol="0">
            <a:spAutoFit/>
          </a:bodyPr>
          <a:lstStyle/>
          <a:p>
            <a:r>
              <a:rPr lang="en-GB" dirty="0"/>
              <a:t>crying / laughing?</a:t>
            </a:r>
          </a:p>
        </p:txBody>
      </p:sp>
      <p:sp>
        <p:nvSpPr>
          <p:cNvPr id="8" name="TextBox 7"/>
          <p:cNvSpPr txBox="1"/>
          <p:nvPr/>
        </p:nvSpPr>
        <p:spPr>
          <a:xfrm>
            <a:off x="8966082" y="3730580"/>
            <a:ext cx="1802353" cy="369332"/>
          </a:xfrm>
          <a:prstGeom prst="rect">
            <a:avLst/>
          </a:prstGeom>
          <a:solidFill>
            <a:srgbClr val="00B0F0"/>
          </a:solidFill>
        </p:spPr>
        <p:txBody>
          <a:bodyPr wrap="none" rtlCol="0">
            <a:spAutoFit/>
          </a:bodyPr>
          <a:lstStyle/>
          <a:p>
            <a:r>
              <a:rPr lang="en-GB" dirty="0"/>
              <a:t>crying / laughing?</a:t>
            </a:r>
          </a:p>
        </p:txBody>
      </p:sp>
      <p:sp>
        <p:nvSpPr>
          <p:cNvPr id="9" name="TextBox 8"/>
          <p:cNvSpPr txBox="1"/>
          <p:nvPr/>
        </p:nvSpPr>
        <p:spPr>
          <a:xfrm>
            <a:off x="8966082" y="4488287"/>
            <a:ext cx="1513812" cy="369332"/>
          </a:xfrm>
          <a:prstGeom prst="rect">
            <a:avLst/>
          </a:prstGeom>
          <a:solidFill>
            <a:srgbClr val="00B0F0"/>
          </a:solidFill>
        </p:spPr>
        <p:txBody>
          <a:bodyPr wrap="none" rtlCol="0">
            <a:spAutoFit/>
          </a:bodyPr>
          <a:lstStyle/>
          <a:p>
            <a:r>
              <a:rPr lang="en-GB" dirty="0"/>
              <a:t>crying / smile?</a:t>
            </a:r>
          </a:p>
        </p:txBody>
      </p:sp>
      <p:sp>
        <p:nvSpPr>
          <p:cNvPr id="10" name="TextBox 9"/>
          <p:cNvSpPr txBox="1"/>
          <p:nvPr/>
        </p:nvSpPr>
        <p:spPr>
          <a:xfrm>
            <a:off x="7688686" y="5181599"/>
            <a:ext cx="3221138" cy="369332"/>
          </a:xfrm>
          <a:prstGeom prst="rect">
            <a:avLst/>
          </a:prstGeom>
          <a:solidFill>
            <a:srgbClr val="00B0F0"/>
          </a:solidFill>
        </p:spPr>
        <p:txBody>
          <a:bodyPr wrap="none" rtlCol="0">
            <a:spAutoFit/>
          </a:bodyPr>
          <a:lstStyle/>
          <a:p>
            <a:r>
              <a:rPr lang="en-GB" dirty="0"/>
              <a:t>cheers me up / make me feel sad?</a:t>
            </a:r>
          </a:p>
        </p:txBody>
      </p:sp>
    </p:spTree>
    <p:extLst>
      <p:ext uri="{BB962C8B-B14F-4D97-AF65-F5344CB8AC3E}">
        <p14:creationId xmlns:p14="http://schemas.microsoft.com/office/powerpoint/2010/main" val="222666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49DE-606C-4784-9051-2B6AA53F5749}"/>
              </a:ext>
            </a:extLst>
          </p:cNvPr>
          <p:cNvSpPr>
            <a:spLocks noGrp="1"/>
          </p:cNvSpPr>
          <p:nvPr>
            <p:ph type="title"/>
          </p:nvPr>
        </p:nvSpPr>
        <p:spPr/>
        <p:txBody>
          <a:bodyPr/>
          <a:lstStyle/>
          <a:p>
            <a:r>
              <a:rPr lang="en-US" altLang="zh-TW" sz="4400" b="1" dirty="0">
                <a:solidFill>
                  <a:srgbClr val="E60000"/>
                </a:solidFill>
                <a:latin typeface="Calibri" panose="020F0502020204030204" pitchFamily="34" charset="0"/>
                <a:cs typeface="Calibri" panose="020F0502020204030204" pitchFamily="34" charset="0"/>
              </a:rPr>
              <a:t>3</a:t>
            </a:r>
            <a:r>
              <a:rPr lang="en-US" altLang="zh-TW" sz="4400" b="1" dirty="0">
                <a:latin typeface="Calibri" panose="020F0502020204030204" pitchFamily="34" charset="0"/>
                <a:cs typeface="Calibri" panose="020F0502020204030204" pitchFamily="34" charset="0"/>
              </a:rPr>
              <a:t>	</a:t>
            </a:r>
            <a:r>
              <a:rPr lang="en-US" altLang="zh-TW" sz="4400" dirty="0">
                <a:latin typeface="Calibri" panose="020F0502020204030204" pitchFamily="34" charset="0"/>
                <a:cs typeface="Calibri" panose="020F0502020204030204" pitchFamily="34" charset="0"/>
              </a:rPr>
              <a:t>Work in pairs. Discuss the questions</a:t>
            </a:r>
            <a:endParaRPr lang="en-US" dirty="0"/>
          </a:p>
        </p:txBody>
      </p:sp>
      <p:sp>
        <p:nvSpPr>
          <p:cNvPr id="3" name="Content Placeholder 2">
            <a:extLst>
              <a:ext uri="{FF2B5EF4-FFF2-40B4-BE49-F238E27FC236}">
                <a16:creationId xmlns:a16="http://schemas.microsoft.com/office/drawing/2014/main" id="{94A58D68-973C-415E-BBA4-F2088FE104B1}"/>
              </a:ext>
            </a:extLst>
          </p:cNvPr>
          <p:cNvSpPr>
            <a:spLocks noGrp="1"/>
          </p:cNvSpPr>
          <p:nvPr>
            <p:ph idx="1"/>
          </p:nvPr>
        </p:nvSpPr>
        <p:spPr/>
        <p:txBody>
          <a:bodyPr/>
          <a:lstStyle/>
          <a:p>
            <a:pPr marL="360363" indent="-360363">
              <a:spcBef>
                <a:spcPts val="200"/>
              </a:spcBef>
            </a:pPr>
            <a:r>
              <a:rPr lang="en-US" altLang="zh-TW" sz="2400" dirty="0">
                <a:latin typeface="Calibri" panose="020F0502020204030204" pitchFamily="34" charset="0"/>
              </a:rPr>
              <a:t>1	What kind of dances are traditional in your region or country?</a:t>
            </a:r>
          </a:p>
          <a:p>
            <a:pPr marL="360363" indent="-360363">
              <a:spcBef>
                <a:spcPts val="200"/>
              </a:spcBef>
            </a:pPr>
            <a:r>
              <a:rPr lang="en-US" altLang="zh-TW" sz="2400" dirty="0">
                <a:latin typeface="Calibri" panose="020F0502020204030204" pitchFamily="34" charset="0"/>
              </a:rPr>
              <a:t>2	Have you ever been to a dance class or learned a dance?</a:t>
            </a:r>
          </a:p>
          <a:p>
            <a:pPr marL="360363" indent="-360363">
              <a:spcBef>
                <a:spcPts val="200"/>
              </a:spcBef>
            </a:pPr>
            <a:r>
              <a:rPr lang="en-US" altLang="zh-TW" sz="2400" dirty="0">
                <a:latin typeface="Calibri" panose="020F0502020204030204" pitchFamily="34" charset="0"/>
              </a:rPr>
              <a:t>3	Do you enjoy dancing?</a:t>
            </a:r>
          </a:p>
          <a:p>
            <a:pPr marL="360363" indent="-360363">
              <a:spcBef>
                <a:spcPts val="200"/>
              </a:spcBef>
            </a:pPr>
            <a:r>
              <a:rPr lang="en-US" altLang="zh-TW" sz="2400" dirty="0">
                <a:latin typeface="Calibri" panose="020F0502020204030204" pitchFamily="34" charset="0"/>
              </a:rPr>
              <a:t>4	Do you dance at special occasions? Which ones?</a:t>
            </a:r>
          </a:p>
          <a:p>
            <a:pPr marL="360363" indent="-360363">
              <a:spcBef>
                <a:spcPts val="200"/>
              </a:spcBef>
            </a:pPr>
            <a:r>
              <a:rPr lang="en-US" altLang="zh-TW" sz="2400" dirty="0">
                <a:latin typeface="Calibri" panose="020F0502020204030204" pitchFamily="34" charset="0"/>
              </a:rPr>
              <a:t>5	Is there a dance or kind of dance you’d like to be able to do?</a:t>
            </a:r>
          </a:p>
          <a:p>
            <a:endParaRPr lang="en-US" dirty="0"/>
          </a:p>
        </p:txBody>
      </p:sp>
    </p:spTree>
    <p:extLst>
      <p:ext uri="{BB962C8B-B14F-4D97-AF65-F5344CB8AC3E}">
        <p14:creationId xmlns:p14="http://schemas.microsoft.com/office/powerpoint/2010/main" val="195759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E32F-49BA-4BCE-8A42-77B02006A2FF}"/>
              </a:ext>
            </a:extLst>
          </p:cNvPr>
          <p:cNvSpPr>
            <a:spLocks noGrp="1"/>
          </p:cNvSpPr>
          <p:nvPr>
            <p:ph type="title"/>
          </p:nvPr>
        </p:nvSpPr>
        <p:spPr>
          <a:xfrm>
            <a:off x="1295402" y="1473200"/>
            <a:ext cx="9601196" cy="1303867"/>
          </a:xfrm>
        </p:spPr>
        <p:txBody>
          <a:bodyPr>
            <a:noAutofit/>
          </a:bodyPr>
          <a:lstStyle/>
          <a:p>
            <a:r>
              <a:rPr lang="en-US" altLang="zh-TW" sz="3200" b="1" dirty="0">
                <a:solidFill>
                  <a:srgbClr val="E60000"/>
                </a:solidFill>
                <a:latin typeface="Calibri" panose="020F0502020204030204" pitchFamily="34" charset="0"/>
                <a:cs typeface="Calibri" panose="020F0502020204030204" pitchFamily="34" charset="0"/>
              </a:rPr>
              <a:t>4</a:t>
            </a:r>
            <a:r>
              <a:rPr lang="en-US" altLang="zh-TW" sz="3200" b="1" dirty="0">
                <a:latin typeface="Calibri" panose="020F0502020204030204" pitchFamily="34" charset="0"/>
                <a:cs typeface="Calibri" panose="020F0502020204030204" pitchFamily="34" charset="0"/>
              </a:rPr>
              <a:t> 	</a:t>
            </a:r>
            <a:r>
              <a:rPr lang="en-US" altLang="zh-TW" sz="3200" dirty="0">
                <a:latin typeface="Calibri" panose="020F0502020204030204" pitchFamily="34" charset="0"/>
                <a:cs typeface="Calibri" panose="020F0502020204030204" pitchFamily="34" charset="0"/>
              </a:rPr>
              <a:t>Listen to a dance teacher, Bruce Daley, talking about his career. Correct the factual errors in these sentences.</a:t>
            </a:r>
            <a:br>
              <a:rPr lang="zh-TW" altLang="en-US" sz="3200" dirty="0">
                <a:latin typeface="Calibri" panose="020F0502020204030204" pitchFamily="34" charset="0"/>
                <a:cs typeface="Calibri" panose="020F0502020204030204" pitchFamily="34" charset="0"/>
              </a:rPr>
            </a:br>
            <a:endParaRPr lang="en-US" sz="3200" dirty="0"/>
          </a:p>
        </p:txBody>
      </p:sp>
      <p:sp>
        <p:nvSpPr>
          <p:cNvPr id="3" name="Content Placeholder 2">
            <a:extLst>
              <a:ext uri="{FF2B5EF4-FFF2-40B4-BE49-F238E27FC236}">
                <a16:creationId xmlns:a16="http://schemas.microsoft.com/office/drawing/2014/main" id="{DF53218D-6E41-42BF-8BEB-11A05ACE8065}"/>
              </a:ext>
            </a:extLst>
          </p:cNvPr>
          <p:cNvSpPr>
            <a:spLocks noGrp="1"/>
          </p:cNvSpPr>
          <p:nvPr>
            <p:ph idx="1"/>
          </p:nvPr>
        </p:nvSpPr>
        <p:spPr>
          <a:xfrm>
            <a:off x="1295402" y="2404771"/>
            <a:ext cx="9601196" cy="3318936"/>
          </a:xfrm>
        </p:spPr>
        <p:txBody>
          <a:bodyPr/>
          <a:lstStyle/>
          <a:p>
            <a:pPr marL="360363" indent="-360363">
              <a:spcBef>
                <a:spcPts val="200"/>
              </a:spcBef>
            </a:pPr>
            <a:r>
              <a:rPr lang="en-US" altLang="zh-TW" sz="2400" dirty="0">
                <a:latin typeface="Calibri" panose="020F0502020204030204" pitchFamily="34" charset="0"/>
              </a:rPr>
              <a:t>1	Daley opened the studio when he started dancing professionally.</a:t>
            </a:r>
          </a:p>
          <a:p>
            <a:pPr marL="360363" indent="-360363">
              <a:spcBef>
                <a:spcPts val="200"/>
              </a:spcBef>
            </a:pPr>
            <a:r>
              <a:rPr lang="en-US" altLang="zh-TW" sz="2400" dirty="0">
                <a:latin typeface="Calibri" panose="020F0502020204030204" pitchFamily="34" charset="0"/>
              </a:rPr>
              <a:t>2 	A lot of young kids began coming when big TV shows started.</a:t>
            </a:r>
          </a:p>
          <a:p>
            <a:pPr marL="360363" indent="-360363">
              <a:spcBef>
                <a:spcPts val="200"/>
              </a:spcBef>
            </a:pPr>
            <a:r>
              <a:rPr lang="en-US" altLang="zh-TW" sz="2400" dirty="0">
                <a:latin typeface="Calibri" panose="020F0502020204030204" pitchFamily="34" charset="0"/>
              </a:rPr>
              <a:t>3	Two of his older students became professionals last year.</a:t>
            </a:r>
          </a:p>
          <a:p>
            <a:pPr marL="360363" indent="-360363">
              <a:spcBef>
                <a:spcPts val="200"/>
              </a:spcBef>
            </a:pPr>
            <a:r>
              <a:rPr lang="en-US" altLang="zh-TW" sz="2400" dirty="0">
                <a:latin typeface="Calibri" panose="020F0502020204030204" pitchFamily="34" charset="0"/>
              </a:rPr>
              <a:t>4 	Once, a very happy young man came to class.</a:t>
            </a:r>
            <a:endParaRPr lang="zh-TW" altLang="en-US" sz="2400" dirty="0">
              <a:latin typeface="Calibri" panose="020F0502020204030204" pitchFamily="34" charset="0"/>
            </a:endParaRPr>
          </a:p>
          <a:p>
            <a:endParaRPr lang="en-US" dirty="0"/>
          </a:p>
        </p:txBody>
      </p:sp>
    </p:spTree>
    <p:extLst>
      <p:ext uri="{BB962C8B-B14F-4D97-AF65-F5344CB8AC3E}">
        <p14:creationId xmlns:p14="http://schemas.microsoft.com/office/powerpoint/2010/main" val="4249476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25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1851433" y="562343"/>
            <a:ext cx="8489133" cy="430887"/>
          </a:xfrm>
          <a:prstGeom prst="rect">
            <a:avLst/>
          </a:prstGeom>
        </p:spPr>
        <p:txBody>
          <a:bodyPr wrap="square">
            <a:spAutoFit/>
          </a:bodyPr>
          <a:lstStyle/>
          <a:p>
            <a:pPr marL="360363" indent="-360363"/>
            <a:r>
              <a:rPr lang="en-US" altLang="zh-TW" sz="2200" b="1" dirty="0">
                <a:solidFill>
                  <a:srgbClr val="E60000"/>
                </a:solidFill>
                <a:latin typeface="Calibri" panose="020F0502020204030204" pitchFamily="34" charset="0"/>
                <a:cs typeface="Calibri" panose="020F0502020204030204" pitchFamily="34" charset="0"/>
              </a:rPr>
              <a:t>5	</a:t>
            </a:r>
            <a:r>
              <a:rPr lang="en-US" altLang="zh-TW" sz="2200" dirty="0">
                <a:latin typeface="Calibri" panose="020F0502020204030204" pitchFamily="34" charset="0"/>
                <a:cs typeface="Calibri" panose="020F0502020204030204" pitchFamily="34" charset="0"/>
              </a:rPr>
              <a:t>Listen again. Are the sentences true (T) or false (F)?</a:t>
            </a:r>
            <a:endParaRPr lang="zh-TW" altLang="en-US" sz="2200" dirty="0">
              <a:latin typeface="Calibri" panose="020F0502020204030204" pitchFamily="34" charset="0"/>
              <a:cs typeface="Calibri" panose="020F0502020204030204" pitchFamily="34" charset="0"/>
            </a:endParaRPr>
          </a:p>
        </p:txBody>
      </p:sp>
      <p:sp>
        <p:nvSpPr>
          <p:cNvPr id="18" name="矩形 17"/>
          <p:cNvSpPr/>
          <p:nvPr/>
        </p:nvSpPr>
        <p:spPr>
          <a:xfrm>
            <a:off x="2194746" y="965740"/>
            <a:ext cx="7615097" cy="2508379"/>
          </a:xfrm>
          <a:prstGeom prst="rect">
            <a:avLst/>
          </a:prstGeom>
        </p:spPr>
        <p:txBody>
          <a:bodyPr wrap="square">
            <a:spAutoFit/>
          </a:bodyPr>
          <a:lstStyle/>
          <a:p>
            <a:pPr marL="360363" indent="-360363">
              <a:spcBef>
                <a:spcPts val="600"/>
              </a:spcBef>
            </a:pPr>
            <a:r>
              <a:rPr lang="en-US" altLang="zh-TW" sz="2200" dirty="0">
                <a:latin typeface="Calibri" panose="020F0502020204030204" pitchFamily="34" charset="0"/>
              </a:rPr>
              <a:t>1	Daley runs dance classes for professional dancers.</a:t>
            </a:r>
          </a:p>
          <a:p>
            <a:pPr marL="360363" indent="-360363">
              <a:spcBef>
                <a:spcPts val="600"/>
              </a:spcBef>
            </a:pPr>
            <a:r>
              <a:rPr lang="en-US" altLang="zh-TW" sz="2200" dirty="0">
                <a:latin typeface="Calibri" panose="020F0502020204030204" pitchFamily="34" charset="0"/>
              </a:rPr>
              <a:t>2 	His first students were older people.</a:t>
            </a:r>
          </a:p>
          <a:p>
            <a:pPr marL="360363" indent="-360363">
              <a:spcBef>
                <a:spcPts val="600"/>
              </a:spcBef>
            </a:pPr>
            <a:r>
              <a:rPr lang="en-US" altLang="zh-TW" sz="2200" dirty="0">
                <a:latin typeface="Calibri" panose="020F0502020204030204" pitchFamily="34" charset="0"/>
              </a:rPr>
              <a:t>3	Many people have found a new social life at his studio.</a:t>
            </a:r>
          </a:p>
          <a:p>
            <a:pPr marL="360363" indent="-360363">
              <a:spcBef>
                <a:spcPts val="600"/>
              </a:spcBef>
            </a:pPr>
            <a:r>
              <a:rPr lang="en-US" altLang="zh-TW" sz="2200" dirty="0">
                <a:latin typeface="Calibri" panose="020F0502020204030204" pitchFamily="34" charset="0"/>
              </a:rPr>
              <a:t>4 	Traditional ballroom dancing has never been popular.</a:t>
            </a:r>
          </a:p>
          <a:p>
            <a:pPr marL="360363" indent="-360363">
              <a:spcBef>
                <a:spcPts val="600"/>
              </a:spcBef>
            </a:pPr>
            <a:r>
              <a:rPr lang="en-US" altLang="zh-TW" sz="2200" dirty="0">
                <a:latin typeface="Calibri" panose="020F0502020204030204" pitchFamily="34" charset="0"/>
              </a:rPr>
              <a:t>5 	Daley has seen how dancing can change people’s moods.</a:t>
            </a:r>
          </a:p>
          <a:p>
            <a:pPr marL="360363" indent="-360363">
              <a:spcBef>
                <a:spcPts val="600"/>
              </a:spcBef>
            </a:pPr>
            <a:r>
              <a:rPr lang="en-US" altLang="zh-TW" sz="2200" dirty="0">
                <a:latin typeface="Calibri" panose="020F0502020204030204" pitchFamily="34" charset="0"/>
              </a:rPr>
              <a:t>6	He’s had two careers through dance.</a:t>
            </a:r>
            <a:endParaRPr lang="zh-TW" altLang="en-US" sz="2200" dirty="0">
              <a:latin typeface="Calibri" panose="020F0502020204030204" pitchFamily="34" charset="0"/>
            </a:endParaRPr>
          </a:p>
        </p:txBody>
      </p:sp>
      <p:sp>
        <p:nvSpPr>
          <p:cNvPr id="10" name="矩形 9">
            <a:extLst>
              <a:ext uri="{FF2B5EF4-FFF2-40B4-BE49-F238E27FC236}">
                <a16:creationId xmlns:a16="http://schemas.microsoft.com/office/drawing/2014/main" id="{4EE804D9-6DBA-481C-8DAF-8BF7C3E7DFC8}"/>
              </a:ext>
            </a:extLst>
          </p:cNvPr>
          <p:cNvSpPr/>
          <p:nvPr/>
        </p:nvSpPr>
        <p:spPr>
          <a:xfrm>
            <a:off x="8852337" y="34620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12</a:t>
            </a:r>
            <a:endParaRPr lang="zh-TW" altLang="en-US" dirty="0">
              <a:solidFill>
                <a:schemeClr val="bg1">
                  <a:lumMod val="50000"/>
                </a:schemeClr>
              </a:solidFill>
              <a:latin typeface="Calibri" panose="020F0502020204030204" pitchFamily="34" charset="0"/>
            </a:endParaRPr>
          </a:p>
        </p:txBody>
      </p:sp>
      <p:pic>
        <p:nvPicPr>
          <p:cNvPr id="11" name="life_2e_intermediate_sb_track_12">
            <a:hlinkClick r:id="" action="ppaction://media"/>
            <a:extLst>
              <a:ext uri="{FF2B5EF4-FFF2-40B4-BE49-F238E27FC236}">
                <a16:creationId xmlns:a16="http://schemas.microsoft.com/office/drawing/2014/main" id="{2C930283-3EB3-4B44-8A5B-84BFEF7997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09844" y="261254"/>
            <a:ext cx="609600" cy="609600"/>
          </a:xfrm>
          <a:prstGeom prst="rect">
            <a:avLst/>
          </a:prstGeom>
        </p:spPr>
      </p:pic>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07"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1938-1667-4AE8-B146-E43056865FF2}"/>
              </a:ext>
            </a:extLst>
          </p:cNvPr>
          <p:cNvSpPr>
            <a:spLocks noGrp="1"/>
          </p:cNvSpPr>
          <p:nvPr>
            <p:ph type="title"/>
          </p:nvPr>
        </p:nvSpPr>
        <p:spPr>
          <a:xfrm>
            <a:off x="1295402" y="982132"/>
            <a:ext cx="9601196" cy="1257485"/>
          </a:xfrm>
        </p:spPr>
        <p:txBody>
          <a:bodyPr>
            <a:noAutofit/>
          </a:bodyPr>
          <a:lstStyle/>
          <a:p>
            <a:r>
              <a:rPr lang="en-US" altLang="zh-TW" sz="2800" b="1" dirty="0">
                <a:solidFill>
                  <a:srgbClr val="E60000"/>
                </a:solidFill>
                <a:latin typeface="Calibri" panose="020F0502020204030204" pitchFamily="34" charset="0"/>
                <a:cs typeface="Calibri" panose="020F0502020204030204" pitchFamily="34" charset="0"/>
              </a:rPr>
              <a:t>6	</a:t>
            </a:r>
            <a:r>
              <a:rPr lang="en-US" altLang="zh-TW" sz="2800" dirty="0">
                <a:latin typeface="Calibri" panose="020F0502020204030204" pitchFamily="34" charset="0"/>
                <a:cs typeface="Calibri" panose="020F0502020204030204" pitchFamily="34" charset="0"/>
              </a:rPr>
              <a:t>Bruce Daley talks about the role of dancing in people’s lives. Can you think of other activities people do to:</a:t>
            </a:r>
            <a:endParaRPr lang="en-US" sz="2800" dirty="0"/>
          </a:p>
        </p:txBody>
      </p:sp>
      <p:sp>
        <p:nvSpPr>
          <p:cNvPr id="3" name="Content Placeholder 2">
            <a:extLst>
              <a:ext uri="{FF2B5EF4-FFF2-40B4-BE49-F238E27FC236}">
                <a16:creationId xmlns:a16="http://schemas.microsoft.com/office/drawing/2014/main" id="{5D6C655B-97D5-4556-845B-0F49AFBEC515}"/>
              </a:ext>
            </a:extLst>
          </p:cNvPr>
          <p:cNvSpPr>
            <a:spLocks noGrp="1"/>
          </p:cNvSpPr>
          <p:nvPr>
            <p:ph idx="1"/>
          </p:nvPr>
        </p:nvSpPr>
        <p:spPr/>
        <p:txBody>
          <a:bodyPr>
            <a:normAutofit/>
          </a:bodyPr>
          <a:lstStyle/>
          <a:p>
            <a:pPr marL="360363" indent="-360363">
              <a:spcBef>
                <a:spcPts val="600"/>
              </a:spcBef>
            </a:pPr>
            <a:r>
              <a:rPr lang="en-US" altLang="zh-TW" sz="4000" dirty="0">
                <a:latin typeface="Calibri" panose="020F0502020204030204" pitchFamily="34" charset="0"/>
              </a:rPr>
              <a:t>1	make them feel young?  </a:t>
            </a:r>
            <a:r>
              <a:rPr lang="en-US" altLang="zh-TW" sz="4000" i="1" dirty="0">
                <a:solidFill>
                  <a:srgbClr val="0080FF"/>
                </a:solidFill>
                <a:latin typeface="Calibri" panose="020F0502020204030204" pitchFamily="34" charset="0"/>
              </a:rPr>
              <a:t>keeping fit</a:t>
            </a:r>
          </a:p>
          <a:p>
            <a:pPr marL="360363" indent="-360363">
              <a:spcBef>
                <a:spcPts val="600"/>
              </a:spcBef>
            </a:pPr>
            <a:r>
              <a:rPr lang="en-US" altLang="zh-TW" sz="4000" dirty="0">
                <a:latin typeface="Calibri" panose="020F0502020204030204" pitchFamily="34" charset="0"/>
              </a:rPr>
              <a:t>2 	meet people?</a:t>
            </a:r>
          </a:p>
          <a:p>
            <a:pPr marL="360363" indent="-360363">
              <a:spcBef>
                <a:spcPts val="600"/>
              </a:spcBef>
            </a:pPr>
            <a:r>
              <a:rPr lang="en-US" altLang="zh-TW" sz="4000" dirty="0">
                <a:latin typeface="Calibri" panose="020F0502020204030204" pitchFamily="34" charset="0"/>
              </a:rPr>
              <a:t>3 	have a social life?</a:t>
            </a:r>
          </a:p>
          <a:p>
            <a:pPr marL="360363" indent="-360363">
              <a:spcBef>
                <a:spcPts val="600"/>
              </a:spcBef>
            </a:pPr>
            <a:r>
              <a:rPr lang="en-US" altLang="zh-TW" sz="4000" dirty="0">
                <a:latin typeface="Calibri" panose="020F0502020204030204" pitchFamily="34" charset="0"/>
              </a:rPr>
              <a:t>4 	change their mood?</a:t>
            </a:r>
            <a:endParaRPr lang="en-US" sz="4000" dirty="0"/>
          </a:p>
        </p:txBody>
      </p:sp>
    </p:spTree>
    <p:extLst>
      <p:ext uri="{BB962C8B-B14F-4D97-AF65-F5344CB8AC3E}">
        <p14:creationId xmlns:p14="http://schemas.microsoft.com/office/powerpoint/2010/main" val="285821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922" y="1278666"/>
            <a:ext cx="10417499" cy="4084620"/>
          </a:xfrm>
        </p:spPr>
      </p:pic>
    </p:spTree>
    <p:extLst>
      <p:ext uri="{BB962C8B-B14F-4D97-AF65-F5344CB8AC3E}">
        <p14:creationId xmlns:p14="http://schemas.microsoft.com/office/powerpoint/2010/main" val="2910791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5879" y="1948068"/>
            <a:ext cx="7679179" cy="3761230"/>
          </a:xfrm>
        </p:spPr>
      </p:pic>
      <p:sp>
        <p:nvSpPr>
          <p:cNvPr id="4" name="Title 1"/>
          <p:cNvSpPr txBox="1">
            <a:spLocks/>
          </p:cNvSpPr>
          <p:nvPr/>
        </p:nvSpPr>
        <p:spPr>
          <a:xfrm>
            <a:off x="1447802" y="644201"/>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b="1" dirty="0">
                <a:solidFill>
                  <a:schemeClr val="accent2">
                    <a:lumMod val="75000"/>
                  </a:schemeClr>
                </a:solidFill>
                <a:latin typeface="Comic Sans MS" pitchFamily="66" charset="0"/>
              </a:rPr>
              <a:t>PRESENT PERFECT SIMPLE AND PRESENT SIMPLE</a:t>
            </a:r>
          </a:p>
        </p:txBody>
      </p:sp>
    </p:spTree>
    <p:extLst>
      <p:ext uri="{BB962C8B-B14F-4D97-AF65-F5344CB8AC3E}">
        <p14:creationId xmlns:p14="http://schemas.microsoft.com/office/powerpoint/2010/main" val="496229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222" y="450788"/>
            <a:ext cx="9601196" cy="1303867"/>
          </a:xfrm>
        </p:spPr>
        <p:txBody>
          <a:bodyPr>
            <a:normAutofit/>
          </a:bodyPr>
          <a:lstStyle/>
          <a:p>
            <a:pPr algn="ctr"/>
            <a:r>
              <a:rPr lang="en-GB" sz="2800" b="1" dirty="0">
                <a:solidFill>
                  <a:schemeClr val="accent2">
                    <a:lumMod val="75000"/>
                  </a:schemeClr>
                </a:solidFill>
                <a:latin typeface="Comic Sans MS" pitchFamily="66" charset="0"/>
              </a:rPr>
              <a:t>PRESENT PERFECT SIMPLE AND PAST SIMPLE</a:t>
            </a:r>
          </a:p>
        </p:txBody>
      </p:sp>
      <p:grpSp>
        <p:nvGrpSpPr>
          <p:cNvPr id="4" name="Google Shape;439;p19"/>
          <p:cNvGrpSpPr/>
          <p:nvPr/>
        </p:nvGrpSpPr>
        <p:grpSpPr>
          <a:xfrm>
            <a:off x="897734" y="4671099"/>
            <a:ext cx="5580368" cy="1594980"/>
            <a:chOff x="1000369" y="2483807"/>
            <a:chExt cx="10582031" cy="3024554"/>
          </a:xfrm>
        </p:grpSpPr>
        <p:sp>
          <p:nvSpPr>
            <p:cNvPr id="5" name="Google Shape;440;p19"/>
            <p:cNvSpPr/>
            <p:nvPr/>
          </p:nvSpPr>
          <p:spPr>
            <a:xfrm>
              <a:off x="1422399" y="2483807"/>
              <a:ext cx="10160001" cy="2862009"/>
            </a:xfrm>
            <a:prstGeom prst="rect">
              <a:avLst/>
            </a:prstGeom>
            <a:noFill/>
            <a:ln>
              <a:noFill/>
            </a:ln>
          </p:spPr>
          <p:txBody>
            <a:bodyPr spcFirstLastPara="1" wrap="square" lIns="48212" tIns="24100" rIns="48212" bIns="24100" anchor="t" anchorCtr="0">
              <a:spAutoFit/>
            </a:bodyPr>
            <a:lstStyle/>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S + </a:t>
              </a:r>
              <a:r>
                <a:rPr lang="en-GB" sz="2109" b="1" dirty="0">
                  <a:solidFill>
                    <a:srgbClr val="C00000"/>
                  </a:solidFill>
                  <a:latin typeface="Comic Sans MS"/>
                  <a:ea typeface="Comic Sans MS"/>
                  <a:cs typeface="Comic Sans MS"/>
                  <a:sym typeface="Comic Sans MS"/>
                </a:rPr>
                <a:t>have/has + PP</a:t>
              </a:r>
              <a:endParaRPr sz="2109"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S + </a:t>
              </a:r>
              <a:r>
                <a:rPr lang="en-GB" sz="2109" b="1" dirty="0">
                  <a:solidFill>
                    <a:srgbClr val="C00000"/>
                  </a:solidFill>
                  <a:latin typeface="Comic Sans MS"/>
                  <a:ea typeface="Comic Sans MS"/>
                  <a:cs typeface="Comic Sans MS"/>
                  <a:sym typeface="Comic Sans MS"/>
                </a:rPr>
                <a:t>have/has (not) + PP</a:t>
              </a:r>
              <a:endParaRPr sz="2109"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sz="2109" b="1" dirty="0">
                  <a:solidFill>
                    <a:srgbClr val="C00000"/>
                  </a:solidFill>
                  <a:latin typeface="Comic Sans MS"/>
                  <a:ea typeface="Comic Sans MS"/>
                  <a:cs typeface="Comic Sans MS"/>
                  <a:sym typeface="Comic Sans MS"/>
                </a:rPr>
                <a:t>(?) </a:t>
              </a:r>
              <a:r>
                <a:rPr lang="en-GB" sz="2109" b="1" dirty="0">
                  <a:solidFill>
                    <a:srgbClr val="C00000"/>
                  </a:solidFill>
                  <a:latin typeface="Comic Sans MS"/>
                  <a:ea typeface="Comic Sans MS"/>
                  <a:cs typeface="Comic Sans MS"/>
                  <a:sym typeface="Comic Sans MS"/>
                </a:rPr>
                <a:t>Have/has </a:t>
              </a:r>
              <a:r>
                <a:rPr lang="vi-VN" sz="2109" b="1" dirty="0">
                  <a:solidFill>
                    <a:srgbClr val="C00000"/>
                  </a:solidFill>
                  <a:latin typeface="Comic Sans MS"/>
                  <a:ea typeface="Comic Sans MS"/>
                  <a:cs typeface="Comic Sans MS"/>
                  <a:sym typeface="Comic Sans MS"/>
                </a:rPr>
                <a:t>+ S + </a:t>
              </a:r>
              <a:r>
                <a:rPr lang="en-GB" sz="2109" b="1" dirty="0">
                  <a:solidFill>
                    <a:srgbClr val="C00000"/>
                  </a:solidFill>
                  <a:latin typeface="Comic Sans MS"/>
                  <a:ea typeface="Comic Sans MS"/>
                  <a:cs typeface="Comic Sans MS"/>
                  <a:sym typeface="Comic Sans MS"/>
                </a:rPr>
                <a:t>PP?</a:t>
              </a:r>
              <a:endParaRPr sz="2109" b="1" dirty="0">
                <a:solidFill>
                  <a:srgbClr val="C00000"/>
                </a:solidFill>
                <a:latin typeface="Comic Sans MS"/>
                <a:ea typeface="Comic Sans MS"/>
                <a:cs typeface="Comic Sans MS"/>
                <a:sym typeface="Comic Sans MS"/>
              </a:endParaRPr>
            </a:p>
          </p:txBody>
        </p:sp>
        <p:sp>
          <p:nvSpPr>
            <p:cNvPr id="6" name="Google Shape;441;p19"/>
            <p:cNvSpPr/>
            <p:nvPr/>
          </p:nvSpPr>
          <p:spPr>
            <a:xfrm>
              <a:off x="1000369" y="2483807"/>
              <a:ext cx="9972431" cy="3024554"/>
            </a:xfrm>
            <a:custGeom>
              <a:avLst/>
              <a:gdLst/>
              <a:ahLst/>
              <a:cxnLst/>
              <a:rect l="l" t="t" r="r" b="b"/>
              <a:pathLst>
                <a:path w="9972431" h="3024554" extrusionOk="0">
                  <a:moveTo>
                    <a:pt x="0" y="504102"/>
                  </a:moveTo>
                  <a:cubicBezTo>
                    <a:pt x="1873" y="216687"/>
                    <a:pt x="213760" y="-30371"/>
                    <a:pt x="504102" y="0"/>
                  </a:cubicBezTo>
                  <a:cubicBezTo>
                    <a:pt x="842171" y="-1904"/>
                    <a:pt x="913111" y="4344"/>
                    <a:pt x="1193658" y="0"/>
                  </a:cubicBezTo>
                  <a:cubicBezTo>
                    <a:pt x="1474205" y="-4344"/>
                    <a:pt x="1521581" y="16355"/>
                    <a:pt x="1703929" y="0"/>
                  </a:cubicBezTo>
                  <a:cubicBezTo>
                    <a:pt x="1886277" y="-16355"/>
                    <a:pt x="2311097" y="-2385"/>
                    <a:pt x="2572770" y="0"/>
                  </a:cubicBezTo>
                  <a:cubicBezTo>
                    <a:pt x="2834443" y="2385"/>
                    <a:pt x="2806528" y="15878"/>
                    <a:pt x="2993399" y="0"/>
                  </a:cubicBezTo>
                  <a:cubicBezTo>
                    <a:pt x="3180270" y="-15878"/>
                    <a:pt x="3279716" y="-14703"/>
                    <a:pt x="3414028" y="0"/>
                  </a:cubicBezTo>
                  <a:cubicBezTo>
                    <a:pt x="3548340" y="14703"/>
                    <a:pt x="3976984" y="-22838"/>
                    <a:pt x="4193226" y="0"/>
                  </a:cubicBezTo>
                  <a:cubicBezTo>
                    <a:pt x="4409468" y="22838"/>
                    <a:pt x="4715004" y="1637"/>
                    <a:pt x="5062067" y="0"/>
                  </a:cubicBezTo>
                  <a:cubicBezTo>
                    <a:pt x="5409130" y="-1637"/>
                    <a:pt x="5402144" y="-24822"/>
                    <a:pt x="5661980" y="0"/>
                  </a:cubicBezTo>
                  <a:cubicBezTo>
                    <a:pt x="5921816" y="24822"/>
                    <a:pt x="5924493" y="-13503"/>
                    <a:pt x="6172252" y="0"/>
                  </a:cubicBezTo>
                  <a:cubicBezTo>
                    <a:pt x="6420011" y="13503"/>
                    <a:pt x="6682580" y="4667"/>
                    <a:pt x="6861808" y="0"/>
                  </a:cubicBezTo>
                  <a:cubicBezTo>
                    <a:pt x="7041036" y="-4667"/>
                    <a:pt x="7163141" y="12630"/>
                    <a:pt x="7282437" y="0"/>
                  </a:cubicBezTo>
                  <a:cubicBezTo>
                    <a:pt x="7401733" y="-12630"/>
                    <a:pt x="7585410" y="17776"/>
                    <a:pt x="7703066" y="0"/>
                  </a:cubicBezTo>
                  <a:cubicBezTo>
                    <a:pt x="7820722" y="-17776"/>
                    <a:pt x="7992021" y="14444"/>
                    <a:pt x="8213337" y="0"/>
                  </a:cubicBezTo>
                  <a:cubicBezTo>
                    <a:pt x="8434653" y="-14444"/>
                    <a:pt x="9051267" y="-22293"/>
                    <a:pt x="9468329" y="0"/>
                  </a:cubicBezTo>
                  <a:cubicBezTo>
                    <a:pt x="9768580" y="22244"/>
                    <a:pt x="9964347" y="214387"/>
                    <a:pt x="9972431" y="504102"/>
                  </a:cubicBezTo>
                  <a:cubicBezTo>
                    <a:pt x="9950123" y="704244"/>
                    <a:pt x="9976604" y="967991"/>
                    <a:pt x="9972431" y="1176219"/>
                  </a:cubicBezTo>
                  <a:cubicBezTo>
                    <a:pt x="9968258" y="1384447"/>
                    <a:pt x="9940665" y="1665741"/>
                    <a:pt x="9972431" y="1848335"/>
                  </a:cubicBezTo>
                  <a:cubicBezTo>
                    <a:pt x="10004197" y="2030929"/>
                    <a:pt x="9998385" y="2280422"/>
                    <a:pt x="9972431" y="2520452"/>
                  </a:cubicBezTo>
                  <a:cubicBezTo>
                    <a:pt x="9966083" y="2765706"/>
                    <a:pt x="9719192" y="3007965"/>
                    <a:pt x="9468329" y="3024554"/>
                  </a:cubicBezTo>
                  <a:cubicBezTo>
                    <a:pt x="9374824" y="3007871"/>
                    <a:pt x="9152587" y="3025339"/>
                    <a:pt x="9047700" y="3024554"/>
                  </a:cubicBezTo>
                  <a:cubicBezTo>
                    <a:pt x="8942813" y="3023769"/>
                    <a:pt x="8729590" y="3037245"/>
                    <a:pt x="8537429" y="3024554"/>
                  </a:cubicBezTo>
                  <a:cubicBezTo>
                    <a:pt x="8345268" y="3011863"/>
                    <a:pt x="8273264" y="3030119"/>
                    <a:pt x="8027157" y="3024554"/>
                  </a:cubicBezTo>
                  <a:cubicBezTo>
                    <a:pt x="7781050" y="3018989"/>
                    <a:pt x="7621058" y="3010455"/>
                    <a:pt x="7516886" y="3024554"/>
                  </a:cubicBezTo>
                  <a:cubicBezTo>
                    <a:pt x="7412714" y="3038653"/>
                    <a:pt x="7157630" y="3031735"/>
                    <a:pt x="7006614" y="3024554"/>
                  </a:cubicBezTo>
                  <a:cubicBezTo>
                    <a:pt x="6855598" y="3017373"/>
                    <a:pt x="6628006" y="2995468"/>
                    <a:pt x="6406701" y="3024554"/>
                  </a:cubicBezTo>
                  <a:cubicBezTo>
                    <a:pt x="6185396" y="3053640"/>
                    <a:pt x="5935824" y="3005168"/>
                    <a:pt x="5717145" y="3024554"/>
                  </a:cubicBezTo>
                  <a:cubicBezTo>
                    <a:pt x="5498466" y="3043940"/>
                    <a:pt x="5441056" y="3019894"/>
                    <a:pt x="5296516" y="3024554"/>
                  </a:cubicBezTo>
                  <a:cubicBezTo>
                    <a:pt x="5151976" y="3029214"/>
                    <a:pt x="4676908" y="3062188"/>
                    <a:pt x="4517317" y="3024554"/>
                  </a:cubicBezTo>
                  <a:cubicBezTo>
                    <a:pt x="4357726" y="2986920"/>
                    <a:pt x="4060082" y="3012021"/>
                    <a:pt x="3738119" y="3024554"/>
                  </a:cubicBezTo>
                  <a:cubicBezTo>
                    <a:pt x="3416156" y="3037087"/>
                    <a:pt x="3350070" y="2996917"/>
                    <a:pt x="3048563" y="3024554"/>
                  </a:cubicBezTo>
                  <a:cubicBezTo>
                    <a:pt x="2747056" y="3052191"/>
                    <a:pt x="2717622" y="3039339"/>
                    <a:pt x="2448650" y="3024554"/>
                  </a:cubicBezTo>
                  <a:cubicBezTo>
                    <a:pt x="2179678" y="3009769"/>
                    <a:pt x="2147693" y="2998809"/>
                    <a:pt x="1848736" y="3024554"/>
                  </a:cubicBezTo>
                  <a:cubicBezTo>
                    <a:pt x="1549779" y="3050299"/>
                    <a:pt x="1535265" y="3009430"/>
                    <a:pt x="1428107" y="3024554"/>
                  </a:cubicBezTo>
                  <a:cubicBezTo>
                    <a:pt x="1320949" y="3039678"/>
                    <a:pt x="828230" y="3043388"/>
                    <a:pt x="504102" y="3024554"/>
                  </a:cubicBezTo>
                  <a:cubicBezTo>
                    <a:pt x="202680" y="3013396"/>
                    <a:pt x="-53445" y="2842737"/>
                    <a:pt x="0" y="2520452"/>
                  </a:cubicBezTo>
                  <a:cubicBezTo>
                    <a:pt x="-30843" y="2249956"/>
                    <a:pt x="-27530" y="2069683"/>
                    <a:pt x="0" y="1888662"/>
                  </a:cubicBezTo>
                  <a:cubicBezTo>
                    <a:pt x="27530" y="1707641"/>
                    <a:pt x="-29596" y="1512951"/>
                    <a:pt x="0" y="1216546"/>
                  </a:cubicBezTo>
                  <a:cubicBezTo>
                    <a:pt x="29596" y="920141"/>
                    <a:pt x="-34667" y="707404"/>
                    <a:pt x="0" y="504102"/>
                  </a:cubicBezTo>
                  <a:close/>
                </a:path>
              </a:pathLst>
            </a:custGeom>
            <a:noFill/>
            <a:ln w="38100" cap="flat" cmpd="sng">
              <a:solidFill>
                <a:srgbClr val="C00000"/>
              </a:solidFill>
              <a:prstDash val="solid"/>
              <a:miter lim="800000"/>
              <a:headEnd type="none" w="sm" len="sm"/>
              <a:tailEnd type="none" w="sm" len="sm"/>
            </a:ln>
          </p:spPr>
          <p:txBody>
            <a:bodyPr spcFirstLastPara="1" wrap="square" lIns="48212" tIns="24100" rIns="48212" bIns="24100" anchor="ctr" anchorCtr="0">
              <a:noAutofit/>
            </a:bodyPr>
            <a:lstStyle/>
            <a:p>
              <a:pPr algn="ctr">
                <a:buSzPts val="2400"/>
              </a:pPr>
              <a:endParaRPr sz="1266" b="1">
                <a:solidFill>
                  <a:schemeClr val="lt1"/>
                </a:solidFill>
                <a:latin typeface="Helvetica Neue"/>
                <a:ea typeface="Helvetica Neue"/>
                <a:cs typeface="Helvetica Neue"/>
                <a:sym typeface="Helvetica Neue"/>
              </a:endParaRPr>
            </a:p>
          </p:txBody>
        </p:sp>
      </p:grpSp>
      <p:sp>
        <p:nvSpPr>
          <p:cNvPr id="7" name="Google Shape;442;p19"/>
          <p:cNvSpPr/>
          <p:nvPr/>
        </p:nvSpPr>
        <p:spPr>
          <a:xfrm>
            <a:off x="859814" y="3876951"/>
            <a:ext cx="872554" cy="632870"/>
          </a:xfrm>
          <a:prstGeom prst="rect">
            <a:avLst/>
          </a:prstGeom>
          <a:noFill/>
          <a:ln>
            <a:noFill/>
          </a:ln>
        </p:spPr>
        <p:txBody>
          <a:bodyPr spcFirstLastPara="1" wrap="square" lIns="48212" tIns="24100" rIns="48212" bIns="24100" anchor="t" anchorCtr="0">
            <a:spAutoFit/>
          </a:bodyPr>
          <a:lstStyle/>
          <a:p>
            <a:pPr>
              <a:lnSpc>
                <a:spcPct val="150000"/>
              </a:lnSpc>
              <a:buSzPts val="4800"/>
            </a:pPr>
            <a:r>
              <a:rPr lang="vi-VN" sz="2531" b="1" u="sng" dirty="0">
                <a:latin typeface="Times New Roman"/>
                <a:ea typeface="Times New Roman"/>
                <a:cs typeface="Times New Roman"/>
                <a:sym typeface="Times New Roman"/>
              </a:rPr>
              <a:t>Form</a:t>
            </a:r>
            <a:endParaRPr sz="2531" b="1" u="sng" dirty="0">
              <a:latin typeface="Comic Sans MS"/>
              <a:ea typeface="Comic Sans MS"/>
              <a:cs typeface="Comic Sans MS"/>
              <a:sym typeface="Comic Sans MS"/>
            </a:endParaRPr>
          </a:p>
        </p:txBody>
      </p:sp>
      <p:sp>
        <p:nvSpPr>
          <p:cNvPr id="8" name="Google Shape;443;p19"/>
          <p:cNvSpPr/>
          <p:nvPr/>
        </p:nvSpPr>
        <p:spPr>
          <a:xfrm>
            <a:off x="827722" y="1438220"/>
            <a:ext cx="835359" cy="632870"/>
          </a:xfrm>
          <a:prstGeom prst="rect">
            <a:avLst/>
          </a:prstGeom>
          <a:noFill/>
          <a:ln>
            <a:noFill/>
          </a:ln>
        </p:spPr>
        <p:txBody>
          <a:bodyPr spcFirstLastPara="1" wrap="square" lIns="48212" tIns="24100" rIns="48212" bIns="24100" anchor="t" anchorCtr="0">
            <a:spAutoFit/>
          </a:bodyPr>
          <a:lstStyle/>
          <a:p>
            <a:pPr>
              <a:lnSpc>
                <a:spcPct val="150000"/>
              </a:lnSpc>
              <a:buSzPts val="4800"/>
            </a:pPr>
            <a:r>
              <a:rPr lang="vi-VN" sz="2531" b="1" u="sng" dirty="0">
                <a:latin typeface="Times New Roman"/>
                <a:ea typeface="Times New Roman"/>
                <a:cs typeface="Times New Roman"/>
                <a:sym typeface="Times New Roman"/>
              </a:rPr>
              <a:t>Uses:</a:t>
            </a:r>
            <a:endParaRPr sz="2531" b="1" u="sng" dirty="0">
              <a:latin typeface="Comic Sans MS"/>
              <a:ea typeface="Comic Sans MS"/>
              <a:cs typeface="Comic Sans MS"/>
              <a:sym typeface="Comic Sans MS"/>
            </a:endParaRPr>
          </a:p>
        </p:txBody>
      </p:sp>
      <p:sp>
        <p:nvSpPr>
          <p:cNvPr id="9" name="Google Shape;444;p19"/>
          <p:cNvSpPr/>
          <p:nvPr/>
        </p:nvSpPr>
        <p:spPr>
          <a:xfrm>
            <a:off x="1544880" y="2000705"/>
            <a:ext cx="4541741" cy="828884"/>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GB" sz="1690" dirty="0">
                <a:latin typeface="Comic Sans MS"/>
                <a:ea typeface="Comic Sans MS"/>
                <a:cs typeface="Comic Sans MS"/>
                <a:sym typeface="Comic Sans MS"/>
              </a:rPr>
              <a:t>1. Actions started in the past and continuing in the present</a:t>
            </a:r>
            <a:endParaRPr sz="1690" dirty="0">
              <a:latin typeface="Comic Sans MS"/>
              <a:ea typeface="Comic Sans MS"/>
              <a:cs typeface="Comic Sans MS"/>
              <a:sym typeface="Comic Sans MS"/>
            </a:endParaRPr>
          </a:p>
        </p:txBody>
      </p:sp>
      <p:cxnSp>
        <p:nvCxnSpPr>
          <p:cNvPr id="14" name="Straight Connector 13"/>
          <p:cNvCxnSpPr/>
          <p:nvPr/>
        </p:nvCxnSpPr>
        <p:spPr>
          <a:xfrm>
            <a:off x="6276415" y="1759138"/>
            <a:ext cx="33618" cy="492853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Google Shape;439;p19"/>
          <p:cNvGrpSpPr/>
          <p:nvPr/>
        </p:nvGrpSpPr>
        <p:grpSpPr>
          <a:xfrm>
            <a:off x="6506858" y="4666616"/>
            <a:ext cx="5141804" cy="1599463"/>
            <a:chOff x="1000369" y="2483807"/>
            <a:chExt cx="10288005" cy="3024554"/>
          </a:xfrm>
        </p:grpSpPr>
        <p:sp>
          <p:nvSpPr>
            <p:cNvPr id="19" name="Google Shape;440;p19"/>
            <p:cNvSpPr/>
            <p:nvPr/>
          </p:nvSpPr>
          <p:spPr>
            <a:xfrm>
              <a:off x="1128373" y="2758601"/>
              <a:ext cx="10160001" cy="2449135"/>
            </a:xfrm>
            <a:prstGeom prst="rect">
              <a:avLst/>
            </a:prstGeom>
            <a:noFill/>
            <a:ln>
              <a:noFill/>
            </a:ln>
          </p:spPr>
          <p:txBody>
            <a:bodyPr spcFirstLastPara="1" wrap="square" lIns="48212" tIns="24100" rIns="48212" bIns="24100" anchor="t" anchorCtr="0">
              <a:spAutoFit/>
            </a:bodyPr>
            <a:lstStyle/>
            <a:p>
              <a:pPr>
                <a:lnSpc>
                  <a:spcPct val="150000"/>
                </a:lnSpc>
                <a:buClr>
                  <a:srgbClr val="C00000"/>
                </a:buClr>
                <a:buSzPts val="4000"/>
              </a:pPr>
              <a:r>
                <a:rPr lang="vi-VN" b="1" dirty="0">
                  <a:solidFill>
                    <a:srgbClr val="C00000"/>
                  </a:solidFill>
                  <a:latin typeface="Comic Sans MS"/>
                  <a:ea typeface="Comic Sans MS"/>
                  <a:cs typeface="Comic Sans MS"/>
                  <a:sym typeface="Comic Sans MS"/>
                </a:rPr>
                <a:t>(+) S + </a:t>
              </a:r>
              <a:r>
                <a:rPr lang="en-GB" b="1" dirty="0">
                  <a:solidFill>
                    <a:srgbClr val="C00000"/>
                  </a:solidFill>
                  <a:latin typeface="Comic Sans MS"/>
                  <a:ea typeface="Comic Sans MS"/>
                  <a:cs typeface="Comic Sans MS"/>
                  <a:sym typeface="Comic Sans MS"/>
                </a:rPr>
                <a:t>was/were +          S + V2/-</a:t>
              </a:r>
              <a:r>
                <a:rPr lang="en-GB" b="1" dirty="0" err="1">
                  <a:solidFill>
                    <a:srgbClr val="C00000"/>
                  </a:solidFill>
                  <a:latin typeface="Comic Sans MS"/>
                  <a:ea typeface="Comic Sans MS"/>
                  <a:cs typeface="Comic Sans MS"/>
                  <a:sym typeface="Comic Sans MS"/>
                </a:rPr>
                <a:t>ed</a:t>
              </a:r>
              <a:r>
                <a:rPr lang="en-GB" b="1" dirty="0">
                  <a:solidFill>
                    <a:srgbClr val="C00000"/>
                  </a:solidFill>
                  <a:latin typeface="Comic Sans MS"/>
                  <a:ea typeface="Comic Sans MS"/>
                  <a:cs typeface="Comic Sans MS"/>
                  <a:sym typeface="Comic Sans MS"/>
                </a:rPr>
                <a:t> + …</a:t>
              </a:r>
              <a:endParaRPr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b="1" dirty="0">
                  <a:solidFill>
                    <a:srgbClr val="C00000"/>
                  </a:solidFill>
                  <a:latin typeface="Comic Sans MS"/>
                  <a:ea typeface="Comic Sans MS"/>
                  <a:cs typeface="Comic Sans MS"/>
                  <a:sym typeface="Comic Sans MS"/>
                </a:rPr>
                <a:t>(-) S + </a:t>
              </a:r>
              <a:r>
                <a:rPr lang="en-GB" b="1" dirty="0">
                  <a:solidFill>
                    <a:srgbClr val="C00000"/>
                  </a:solidFill>
                  <a:latin typeface="Comic Sans MS"/>
                  <a:ea typeface="Comic Sans MS"/>
                  <a:cs typeface="Comic Sans MS"/>
                  <a:sym typeface="Comic Sans MS"/>
                </a:rPr>
                <a:t>wasn’t/weren’t       S + didn’t + V…</a:t>
              </a:r>
              <a:endParaRPr b="1" dirty="0">
                <a:solidFill>
                  <a:srgbClr val="C00000"/>
                </a:solidFill>
                <a:latin typeface="Comic Sans MS"/>
                <a:ea typeface="Comic Sans MS"/>
                <a:cs typeface="Comic Sans MS"/>
                <a:sym typeface="Comic Sans MS"/>
              </a:endParaRPr>
            </a:p>
            <a:p>
              <a:pPr>
                <a:lnSpc>
                  <a:spcPct val="150000"/>
                </a:lnSpc>
                <a:buClr>
                  <a:srgbClr val="C00000"/>
                </a:buClr>
                <a:buSzPts val="4000"/>
              </a:pPr>
              <a:r>
                <a:rPr lang="vi-VN" b="1" dirty="0">
                  <a:solidFill>
                    <a:srgbClr val="C00000"/>
                  </a:solidFill>
                  <a:latin typeface="Comic Sans MS"/>
                  <a:ea typeface="Comic Sans MS"/>
                  <a:cs typeface="Comic Sans MS"/>
                  <a:sym typeface="Comic Sans MS"/>
                </a:rPr>
                <a:t>(?) </a:t>
              </a:r>
              <a:r>
                <a:rPr lang="en-GB" b="1" dirty="0">
                  <a:solidFill>
                    <a:srgbClr val="C00000"/>
                  </a:solidFill>
                  <a:latin typeface="Comic Sans MS"/>
                  <a:ea typeface="Comic Sans MS"/>
                  <a:cs typeface="Comic Sans MS"/>
                  <a:sym typeface="Comic Sans MS"/>
                </a:rPr>
                <a:t>Was/were </a:t>
              </a:r>
              <a:r>
                <a:rPr lang="vi-VN" b="1" dirty="0">
                  <a:solidFill>
                    <a:srgbClr val="C00000"/>
                  </a:solidFill>
                  <a:latin typeface="Comic Sans MS"/>
                  <a:ea typeface="Comic Sans MS"/>
                  <a:cs typeface="Comic Sans MS"/>
                  <a:sym typeface="Comic Sans MS"/>
                </a:rPr>
                <a:t>+ S + V?</a:t>
              </a:r>
              <a:r>
                <a:rPr lang="en-GB" b="1" dirty="0">
                  <a:solidFill>
                    <a:srgbClr val="C00000"/>
                  </a:solidFill>
                  <a:latin typeface="Comic Sans MS"/>
                  <a:ea typeface="Comic Sans MS"/>
                  <a:cs typeface="Comic Sans MS"/>
                  <a:sym typeface="Comic Sans MS"/>
                </a:rPr>
                <a:t>      Did + S + V?</a:t>
              </a:r>
              <a:endParaRPr b="1" dirty="0">
                <a:solidFill>
                  <a:srgbClr val="C00000"/>
                </a:solidFill>
                <a:latin typeface="Comic Sans MS"/>
                <a:ea typeface="Comic Sans MS"/>
                <a:cs typeface="Comic Sans MS"/>
                <a:sym typeface="Comic Sans MS"/>
              </a:endParaRPr>
            </a:p>
          </p:txBody>
        </p:sp>
        <p:sp>
          <p:nvSpPr>
            <p:cNvPr id="20" name="Google Shape;441;p19"/>
            <p:cNvSpPr/>
            <p:nvPr/>
          </p:nvSpPr>
          <p:spPr>
            <a:xfrm>
              <a:off x="1000369" y="2483807"/>
              <a:ext cx="9972431" cy="3024554"/>
            </a:xfrm>
            <a:custGeom>
              <a:avLst/>
              <a:gdLst/>
              <a:ahLst/>
              <a:cxnLst/>
              <a:rect l="l" t="t" r="r" b="b"/>
              <a:pathLst>
                <a:path w="9972431" h="3024554" extrusionOk="0">
                  <a:moveTo>
                    <a:pt x="0" y="504102"/>
                  </a:moveTo>
                  <a:cubicBezTo>
                    <a:pt x="1873" y="216687"/>
                    <a:pt x="213760" y="-30371"/>
                    <a:pt x="504102" y="0"/>
                  </a:cubicBezTo>
                  <a:cubicBezTo>
                    <a:pt x="842171" y="-1904"/>
                    <a:pt x="913111" y="4344"/>
                    <a:pt x="1193658" y="0"/>
                  </a:cubicBezTo>
                  <a:cubicBezTo>
                    <a:pt x="1474205" y="-4344"/>
                    <a:pt x="1521581" y="16355"/>
                    <a:pt x="1703929" y="0"/>
                  </a:cubicBezTo>
                  <a:cubicBezTo>
                    <a:pt x="1886277" y="-16355"/>
                    <a:pt x="2311097" y="-2385"/>
                    <a:pt x="2572770" y="0"/>
                  </a:cubicBezTo>
                  <a:cubicBezTo>
                    <a:pt x="2834443" y="2385"/>
                    <a:pt x="2806528" y="15878"/>
                    <a:pt x="2993399" y="0"/>
                  </a:cubicBezTo>
                  <a:cubicBezTo>
                    <a:pt x="3180270" y="-15878"/>
                    <a:pt x="3279716" y="-14703"/>
                    <a:pt x="3414028" y="0"/>
                  </a:cubicBezTo>
                  <a:cubicBezTo>
                    <a:pt x="3548340" y="14703"/>
                    <a:pt x="3976984" y="-22838"/>
                    <a:pt x="4193226" y="0"/>
                  </a:cubicBezTo>
                  <a:cubicBezTo>
                    <a:pt x="4409468" y="22838"/>
                    <a:pt x="4715004" y="1637"/>
                    <a:pt x="5062067" y="0"/>
                  </a:cubicBezTo>
                  <a:cubicBezTo>
                    <a:pt x="5409130" y="-1637"/>
                    <a:pt x="5402144" y="-24822"/>
                    <a:pt x="5661980" y="0"/>
                  </a:cubicBezTo>
                  <a:cubicBezTo>
                    <a:pt x="5921816" y="24822"/>
                    <a:pt x="5924493" y="-13503"/>
                    <a:pt x="6172252" y="0"/>
                  </a:cubicBezTo>
                  <a:cubicBezTo>
                    <a:pt x="6420011" y="13503"/>
                    <a:pt x="6682580" y="4667"/>
                    <a:pt x="6861808" y="0"/>
                  </a:cubicBezTo>
                  <a:cubicBezTo>
                    <a:pt x="7041036" y="-4667"/>
                    <a:pt x="7163141" y="12630"/>
                    <a:pt x="7282437" y="0"/>
                  </a:cubicBezTo>
                  <a:cubicBezTo>
                    <a:pt x="7401733" y="-12630"/>
                    <a:pt x="7585410" y="17776"/>
                    <a:pt x="7703066" y="0"/>
                  </a:cubicBezTo>
                  <a:cubicBezTo>
                    <a:pt x="7820722" y="-17776"/>
                    <a:pt x="7992021" y="14444"/>
                    <a:pt x="8213337" y="0"/>
                  </a:cubicBezTo>
                  <a:cubicBezTo>
                    <a:pt x="8434653" y="-14444"/>
                    <a:pt x="9051267" y="-22293"/>
                    <a:pt x="9468329" y="0"/>
                  </a:cubicBezTo>
                  <a:cubicBezTo>
                    <a:pt x="9768580" y="22244"/>
                    <a:pt x="9964347" y="214387"/>
                    <a:pt x="9972431" y="504102"/>
                  </a:cubicBezTo>
                  <a:cubicBezTo>
                    <a:pt x="9950123" y="704244"/>
                    <a:pt x="9976604" y="967991"/>
                    <a:pt x="9972431" y="1176219"/>
                  </a:cubicBezTo>
                  <a:cubicBezTo>
                    <a:pt x="9968258" y="1384447"/>
                    <a:pt x="9940665" y="1665741"/>
                    <a:pt x="9972431" y="1848335"/>
                  </a:cubicBezTo>
                  <a:cubicBezTo>
                    <a:pt x="10004197" y="2030929"/>
                    <a:pt x="9998385" y="2280422"/>
                    <a:pt x="9972431" y="2520452"/>
                  </a:cubicBezTo>
                  <a:cubicBezTo>
                    <a:pt x="9966083" y="2765706"/>
                    <a:pt x="9719192" y="3007965"/>
                    <a:pt x="9468329" y="3024554"/>
                  </a:cubicBezTo>
                  <a:cubicBezTo>
                    <a:pt x="9374824" y="3007871"/>
                    <a:pt x="9152587" y="3025339"/>
                    <a:pt x="9047700" y="3024554"/>
                  </a:cubicBezTo>
                  <a:cubicBezTo>
                    <a:pt x="8942813" y="3023769"/>
                    <a:pt x="8729590" y="3037245"/>
                    <a:pt x="8537429" y="3024554"/>
                  </a:cubicBezTo>
                  <a:cubicBezTo>
                    <a:pt x="8345268" y="3011863"/>
                    <a:pt x="8273264" y="3030119"/>
                    <a:pt x="8027157" y="3024554"/>
                  </a:cubicBezTo>
                  <a:cubicBezTo>
                    <a:pt x="7781050" y="3018989"/>
                    <a:pt x="7621058" y="3010455"/>
                    <a:pt x="7516886" y="3024554"/>
                  </a:cubicBezTo>
                  <a:cubicBezTo>
                    <a:pt x="7412714" y="3038653"/>
                    <a:pt x="7157630" y="3031735"/>
                    <a:pt x="7006614" y="3024554"/>
                  </a:cubicBezTo>
                  <a:cubicBezTo>
                    <a:pt x="6855598" y="3017373"/>
                    <a:pt x="6628006" y="2995468"/>
                    <a:pt x="6406701" y="3024554"/>
                  </a:cubicBezTo>
                  <a:cubicBezTo>
                    <a:pt x="6185396" y="3053640"/>
                    <a:pt x="5935824" y="3005168"/>
                    <a:pt x="5717145" y="3024554"/>
                  </a:cubicBezTo>
                  <a:cubicBezTo>
                    <a:pt x="5498466" y="3043940"/>
                    <a:pt x="5441056" y="3019894"/>
                    <a:pt x="5296516" y="3024554"/>
                  </a:cubicBezTo>
                  <a:cubicBezTo>
                    <a:pt x="5151976" y="3029214"/>
                    <a:pt x="4676908" y="3062188"/>
                    <a:pt x="4517317" y="3024554"/>
                  </a:cubicBezTo>
                  <a:cubicBezTo>
                    <a:pt x="4357726" y="2986920"/>
                    <a:pt x="4060082" y="3012021"/>
                    <a:pt x="3738119" y="3024554"/>
                  </a:cubicBezTo>
                  <a:cubicBezTo>
                    <a:pt x="3416156" y="3037087"/>
                    <a:pt x="3350070" y="2996917"/>
                    <a:pt x="3048563" y="3024554"/>
                  </a:cubicBezTo>
                  <a:cubicBezTo>
                    <a:pt x="2747056" y="3052191"/>
                    <a:pt x="2717622" y="3039339"/>
                    <a:pt x="2448650" y="3024554"/>
                  </a:cubicBezTo>
                  <a:cubicBezTo>
                    <a:pt x="2179678" y="3009769"/>
                    <a:pt x="2147693" y="2998809"/>
                    <a:pt x="1848736" y="3024554"/>
                  </a:cubicBezTo>
                  <a:cubicBezTo>
                    <a:pt x="1549779" y="3050299"/>
                    <a:pt x="1535265" y="3009430"/>
                    <a:pt x="1428107" y="3024554"/>
                  </a:cubicBezTo>
                  <a:cubicBezTo>
                    <a:pt x="1320949" y="3039678"/>
                    <a:pt x="828230" y="3043388"/>
                    <a:pt x="504102" y="3024554"/>
                  </a:cubicBezTo>
                  <a:cubicBezTo>
                    <a:pt x="202680" y="3013396"/>
                    <a:pt x="-53445" y="2842737"/>
                    <a:pt x="0" y="2520452"/>
                  </a:cubicBezTo>
                  <a:cubicBezTo>
                    <a:pt x="-30843" y="2249956"/>
                    <a:pt x="-27530" y="2069683"/>
                    <a:pt x="0" y="1888662"/>
                  </a:cubicBezTo>
                  <a:cubicBezTo>
                    <a:pt x="27530" y="1707641"/>
                    <a:pt x="-29596" y="1512951"/>
                    <a:pt x="0" y="1216546"/>
                  </a:cubicBezTo>
                  <a:cubicBezTo>
                    <a:pt x="29596" y="920141"/>
                    <a:pt x="-34667" y="707404"/>
                    <a:pt x="0" y="504102"/>
                  </a:cubicBezTo>
                  <a:close/>
                </a:path>
              </a:pathLst>
            </a:custGeom>
            <a:noFill/>
            <a:ln w="38100" cap="flat" cmpd="sng">
              <a:solidFill>
                <a:srgbClr val="C00000"/>
              </a:solidFill>
              <a:prstDash val="solid"/>
              <a:miter lim="800000"/>
              <a:headEnd type="none" w="sm" len="sm"/>
              <a:tailEnd type="none" w="sm" len="sm"/>
            </a:ln>
          </p:spPr>
          <p:txBody>
            <a:bodyPr spcFirstLastPara="1" wrap="square" lIns="48212" tIns="24100" rIns="48212" bIns="24100" anchor="ctr" anchorCtr="0">
              <a:noAutofit/>
            </a:bodyPr>
            <a:lstStyle/>
            <a:p>
              <a:pPr algn="ctr">
                <a:buSzPts val="2400"/>
              </a:pPr>
              <a:endParaRPr sz="1266" b="1">
                <a:solidFill>
                  <a:schemeClr val="lt1"/>
                </a:solidFill>
                <a:latin typeface="Helvetica Neue"/>
                <a:ea typeface="Helvetica Neue"/>
                <a:cs typeface="Helvetica Neue"/>
                <a:sym typeface="Helvetica Neue"/>
              </a:endParaRPr>
            </a:p>
          </p:txBody>
        </p:sp>
      </p:grpSp>
      <p:sp>
        <p:nvSpPr>
          <p:cNvPr id="21" name="Google Shape;442;p19"/>
          <p:cNvSpPr/>
          <p:nvPr/>
        </p:nvSpPr>
        <p:spPr>
          <a:xfrm>
            <a:off x="6469662" y="3840523"/>
            <a:ext cx="872554" cy="632870"/>
          </a:xfrm>
          <a:prstGeom prst="rect">
            <a:avLst/>
          </a:prstGeom>
          <a:noFill/>
          <a:ln>
            <a:noFill/>
          </a:ln>
        </p:spPr>
        <p:txBody>
          <a:bodyPr spcFirstLastPara="1" wrap="square" lIns="48212" tIns="24100" rIns="48212" bIns="24100" anchor="t" anchorCtr="0">
            <a:spAutoFit/>
          </a:bodyPr>
          <a:lstStyle/>
          <a:p>
            <a:pPr>
              <a:lnSpc>
                <a:spcPct val="150000"/>
              </a:lnSpc>
              <a:buSzPts val="4800"/>
            </a:pPr>
            <a:r>
              <a:rPr lang="vi-VN" sz="2531" b="1" u="sng" dirty="0">
                <a:latin typeface="Times New Roman"/>
                <a:ea typeface="Times New Roman"/>
                <a:cs typeface="Times New Roman"/>
                <a:sym typeface="Times New Roman"/>
              </a:rPr>
              <a:t>Form</a:t>
            </a:r>
            <a:endParaRPr sz="2531" b="1" u="sng" dirty="0">
              <a:latin typeface="Comic Sans MS"/>
              <a:ea typeface="Comic Sans MS"/>
              <a:cs typeface="Comic Sans MS"/>
              <a:sym typeface="Comic Sans MS"/>
            </a:endParaRPr>
          </a:p>
        </p:txBody>
      </p:sp>
      <p:sp>
        <p:nvSpPr>
          <p:cNvPr id="22" name="Google Shape;443;p19"/>
          <p:cNvSpPr/>
          <p:nvPr/>
        </p:nvSpPr>
        <p:spPr>
          <a:xfrm>
            <a:off x="6506857" y="1442703"/>
            <a:ext cx="835359" cy="632870"/>
          </a:xfrm>
          <a:prstGeom prst="rect">
            <a:avLst/>
          </a:prstGeom>
          <a:noFill/>
          <a:ln>
            <a:noFill/>
          </a:ln>
        </p:spPr>
        <p:txBody>
          <a:bodyPr spcFirstLastPara="1" wrap="square" lIns="48212" tIns="24100" rIns="48212" bIns="24100" anchor="t" anchorCtr="0">
            <a:spAutoFit/>
          </a:bodyPr>
          <a:lstStyle/>
          <a:p>
            <a:pPr>
              <a:lnSpc>
                <a:spcPct val="150000"/>
              </a:lnSpc>
              <a:buSzPts val="4800"/>
            </a:pPr>
            <a:r>
              <a:rPr lang="vi-VN" sz="2531" b="1" u="sng" dirty="0">
                <a:latin typeface="Times New Roman"/>
                <a:ea typeface="Times New Roman"/>
                <a:cs typeface="Times New Roman"/>
                <a:sym typeface="Times New Roman"/>
              </a:rPr>
              <a:t>Uses:</a:t>
            </a:r>
            <a:endParaRPr sz="2531" b="1" u="sng" dirty="0">
              <a:latin typeface="Comic Sans MS"/>
              <a:ea typeface="Comic Sans MS"/>
              <a:cs typeface="Comic Sans MS"/>
              <a:sym typeface="Comic Sans MS"/>
            </a:endParaRPr>
          </a:p>
        </p:txBody>
      </p:sp>
      <p:sp>
        <p:nvSpPr>
          <p:cNvPr id="23" name="Google Shape;444;p19"/>
          <p:cNvSpPr/>
          <p:nvPr/>
        </p:nvSpPr>
        <p:spPr>
          <a:xfrm>
            <a:off x="7342216" y="2071090"/>
            <a:ext cx="2836263" cy="1609098"/>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GB" sz="1690" dirty="0">
                <a:latin typeface="Comic Sans MS"/>
                <a:ea typeface="Comic Sans MS"/>
                <a:cs typeface="Comic Sans MS"/>
                <a:sym typeface="Comic Sans MS"/>
              </a:rPr>
              <a:t>Past</a:t>
            </a:r>
            <a:r>
              <a:rPr lang="vi-VN" sz="1690" dirty="0">
                <a:latin typeface="Comic Sans MS"/>
                <a:ea typeface="Comic Sans MS"/>
                <a:cs typeface="Comic Sans MS"/>
                <a:sym typeface="Comic Sans MS"/>
              </a:rPr>
              <a:t> Actions</a:t>
            </a:r>
            <a:r>
              <a:rPr lang="en-GB" sz="1690" dirty="0">
                <a:latin typeface="Comic Sans MS"/>
                <a:ea typeface="Comic Sans MS"/>
                <a:cs typeface="Comic Sans MS"/>
                <a:sym typeface="Comic Sans MS"/>
              </a:rPr>
              <a:t>:</a:t>
            </a:r>
          </a:p>
          <a:p>
            <a:pPr>
              <a:lnSpc>
                <a:spcPct val="150000"/>
              </a:lnSpc>
              <a:buSzPts val="3200"/>
            </a:pPr>
            <a:endParaRPr lang="en-GB" sz="1690" dirty="0">
              <a:latin typeface="Comic Sans MS"/>
              <a:ea typeface="Comic Sans MS"/>
              <a:cs typeface="Comic Sans MS"/>
              <a:sym typeface="Comic Sans MS"/>
            </a:endParaRPr>
          </a:p>
          <a:p>
            <a:pPr marL="342900" indent="-342900">
              <a:lnSpc>
                <a:spcPct val="150000"/>
              </a:lnSpc>
              <a:buSzPts val="3200"/>
              <a:buAutoNum type="arabicPeriod"/>
            </a:pPr>
            <a:endParaRPr sz="1690" dirty="0"/>
          </a:p>
          <a:p>
            <a:pPr>
              <a:lnSpc>
                <a:spcPct val="150000"/>
              </a:lnSpc>
              <a:buSzPts val="3200"/>
            </a:pPr>
            <a:endParaRPr sz="1690" dirty="0">
              <a:latin typeface="Comic Sans MS"/>
              <a:ea typeface="Comic Sans MS"/>
              <a:cs typeface="Comic Sans MS"/>
              <a:sym typeface="Comic Sans MS"/>
            </a:endParaRPr>
          </a:p>
        </p:txBody>
      </p:sp>
      <p:sp>
        <p:nvSpPr>
          <p:cNvPr id="24" name="Google Shape;444;p19"/>
          <p:cNvSpPr/>
          <p:nvPr/>
        </p:nvSpPr>
        <p:spPr>
          <a:xfrm>
            <a:off x="7411503" y="2437503"/>
            <a:ext cx="3382915" cy="438136"/>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US" sz="1687" dirty="0">
                <a:solidFill>
                  <a:srgbClr val="FF0000"/>
                </a:solidFill>
                <a:latin typeface="Comic Sans MS"/>
                <a:ea typeface="Comic Sans MS"/>
                <a:cs typeface="Comic Sans MS"/>
                <a:sym typeface="Comic Sans MS"/>
              </a:rPr>
              <a:t>e.g.: </a:t>
            </a:r>
            <a:r>
              <a:rPr lang="en-GB" sz="1687" dirty="0">
                <a:solidFill>
                  <a:srgbClr val="FF0000"/>
                </a:solidFill>
                <a:latin typeface="Comic Sans MS"/>
                <a:ea typeface="Comic Sans MS"/>
                <a:cs typeface="Comic Sans MS"/>
                <a:sym typeface="Comic Sans MS"/>
              </a:rPr>
              <a:t>I saw a ghost last Friday.</a:t>
            </a:r>
            <a:endParaRPr sz="1687" dirty="0">
              <a:solidFill>
                <a:srgbClr val="FF0000"/>
              </a:solidFill>
            </a:endParaRPr>
          </a:p>
        </p:txBody>
      </p:sp>
      <p:sp>
        <p:nvSpPr>
          <p:cNvPr id="26" name="Google Shape;444;p19"/>
          <p:cNvSpPr/>
          <p:nvPr/>
        </p:nvSpPr>
        <p:spPr>
          <a:xfrm>
            <a:off x="7342216" y="2828080"/>
            <a:ext cx="3382915" cy="1217067"/>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vi-VN" sz="1687" dirty="0">
                <a:solidFill>
                  <a:srgbClr val="0070C0"/>
                </a:solidFill>
                <a:latin typeface="Comic Sans MS"/>
                <a:ea typeface="Comic Sans MS"/>
                <a:cs typeface="Comic Sans MS"/>
                <a:sym typeface="Comic Sans MS"/>
              </a:rPr>
              <a:t>Yesterday</a:t>
            </a:r>
            <a:r>
              <a:rPr lang="en-GB" sz="1687" dirty="0">
                <a:solidFill>
                  <a:srgbClr val="0070C0"/>
                </a:solidFill>
                <a:latin typeface="Comic Sans MS"/>
                <a:ea typeface="Comic Sans MS"/>
                <a:cs typeface="Comic Sans MS"/>
                <a:sym typeface="Comic Sans MS"/>
              </a:rPr>
              <a:t>/</a:t>
            </a:r>
            <a:r>
              <a:rPr lang="vi-VN" sz="1687" dirty="0">
                <a:solidFill>
                  <a:srgbClr val="0070C0"/>
                </a:solidFill>
                <a:latin typeface="Comic Sans MS"/>
                <a:ea typeface="Comic Sans MS"/>
                <a:cs typeface="Comic Sans MS"/>
                <a:sym typeface="Comic Sans MS"/>
              </a:rPr>
              <a:t>Ago</a:t>
            </a:r>
            <a:r>
              <a:rPr lang="en-GB" sz="1687" dirty="0">
                <a:solidFill>
                  <a:srgbClr val="0070C0"/>
                </a:solidFill>
                <a:latin typeface="Comic Sans MS"/>
                <a:ea typeface="Comic Sans MS"/>
                <a:cs typeface="Comic Sans MS"/>
                <a:sym typeface="Comic Sans MS"/>
              </a:rPr>
              <a:t>/</a:t>
            </a:r>
            <a:r>
              <a:rPr lang="vi-VN" sz="1687" dirty="0">
                <a:solidFill>
                  <a:srgbClr val="0070C0"/>
                </a:solidFill>
                <a:latin typeface="Comic Sans MS"/>
                <a:ea typeface="Comic Sans MS"/>
                <a:cs typeface="Comic Sans MS"/>
                <a:sym typeface="Comic Sans MS"/>
              </a:rPr>
              <a:t>Last night</a:t>
            </a:r>
            <a:r>
              <a:rPr lang="en-GB" sz="1687" dirty="0">
                <a:solidFill>
                  <a:srgbClr val="0070C0"/>
                </a:solidFill>
                <a:latin typeface="Comic Sans MS"/>
                <a:ea typeface="Comic Sans MS"/>
                <a:cs typeface="Comic Sans MS"/>
                <a:sym typeface="Comic Sans MS"/>
              </a:rPr>
              <a:t>/</a:t>
            </a:r>
            <a:endParaRPr lang="vi-VN" sz="1687" dirty="0">
              <a:solidFill>
                <a:srgbClr val="0070C0"/>
              </a:solidFill>
              <a:latin typeface="Comic Sans MS"/>
              <a:ea typeface="Comic Sans MS"/>
              <a:cs typeface="Comic Sans MS"/>
              <a:sym typeface="Comic Sans MS"/>
            </a:endParaRPr>
          </a:p>
          <a:p>
            <a:pPr>
              <a:lnSpc>
                <a:spcPct val="150000"/>
              </a:lnSpc>
              <a:buSzPts val="3200"/>
            </a:pPr>
            <a:r>
              <a:rPr lang="vi-VN" sz="1687" dirty="0">
                <a:solidFill>
                  <a:srgbClr val="0070C0"/>
                </a:solidFill>
                <a:latin typeface="Comic Sans MS"/>
                <a:ea typeface="Comic Sans MS"/>
                <a:cs typeface="Comic Sans MS"/>
                <a:sym typeface="Comic Sans MS"/>
              </a:rPr>
              <a:t>Last month</a:t>
            </a:r>
            <a:r>
              <a:rPr lang="en-GB" sz="1687" dirty="0">
                <a:solidFill>
                  <a:srgbClr val="0070C0"/>
                </a:solidFill>
                <a:latin typeface="Comic Sans MS"/>
                <a:ea typeface="Comic Sans MS"/>
                <a:cs typeface="Comic Sans MS"/>
                <a:sym typeface="Comic Sans MS"/>
              </a:rPr>
              <a:t>/</a:t>
            </a:r>
            <a:r>
              <a:rPr lang="vi-VN" sz="1687" dirty="0">
                <a:solidFill>
                  <a:srgbClr val="0070C0"/>
                </a:solidFill>
                <a:latin typeface="Comic Sans MS"/>
                <a:ea typeface="Comic Sans MS"/>
                <a:cs typeface="Comic Sans MS"/>
                <a:sym typeface="Comic Sans MS"/>
              </a:rPr>
              <a:t>Last week</a:t>
            </a:r>
            <a:r>
              <a:rPr lang="en-GB" sz="1687" dirty="0">
                <a:solidFill>
                  <a:srgbClr val="0070C0"/>
                </a:solidFill>
                <a:latin typeface="Comic Sans MS"/>
                <a:ea typeface="Comic Sans MS"/>
                <a:cs typeface="Comic Sans MS"/>
                <a:sym typeface="Comic Sans MS"/>
              </a:rPr>
              <a:t>/</a:t>
            </a:r>
            <a:r>
              <a:rPr lang="vi-VN" sz="1687" dirty="0">
                <a:solidFill>
                  <a:srgbClr val="0070C0"/>
                </a:solidFill>
                <a:latin typeface="Comic Sans MS"/>
                <a:ea typeface="Comic Sans MS"/>
                <a:cs typeface="Comic Sans MS"/>
                <a:sym typeface="Comic Sans MS"/>
              </a:rPr>
              <a:t>Last year</a:t>
            </a:r>
          </a:p>
          <a:p>
            <a:pPr>
              <a:lnSpc>
                <a:spcPct val="150000"/>
              </a:lnSpc>
              <a:buSzPts val="3200"/>
            </a:pPr>
            <a:r>
              <a:rPr lang="vi-VN" sz="1687" dirty="0">
                <a:solidFill>
                  <a:srgbClr val="0070C0"/>
                </a:solidFill>
                <a:latin typeface="Comic Sans MS"/>
                <a:ea typeface="Comic Sans MS"/>
                <a:cs typeface="Comic Sans MS"/>
                <a:sym typeface="Comic Sans MS"/>
              </a:rPr>
              <a:t>In 2003</a:t>
            </a:r>
            <a:r>
              <a:rPr lang="en-GB" sz="1687" dirty="0">
                <a:solidFill>
                  <a:srgbClr val="0070C0"/>
                </a:solidFill>
                <a:latin typeface="Comic Sans MS"/>
                <a:ea typeface="Comic Sans MS"/>
                <a:cs typeface="Comic Sans MS"/>
                <a:sym typeface="Comic Sans MS"/>
              </a:rPr>
              <a:t>…</a:t>
            </a:r>
            <a:endParaRPr sz="1687" dirty="0">
              <a:solidFill>
                <a:srgbClr val="0070C0"/>
              </a:solidFill>
            </a:endParaRPr>
          </a:p>
        </p:txBody>
      </p:sp>
      <p:cxnSp>
        <p:nvCxnSpPr>
          <p:cNvPr id="28" name="Straight Connector 27"/>
          <p:cNvCxnSpPr/>
          <p:nvPr/>
        </p:nvCxnSpPr>
        <p:spPr>
          <a:xfrm>
            <a:off x="9535653" y="4659786"/>
            <a:ext cx="0" cy="15994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08B4C6EF-059D-4BEB-B11D-29C206009AB2}" type="slidenum">
              <a:rPr lang="en-GB" smtClean="0"/>
              <a:t>27</a:t>
            </a:fld>
            <a:endParaRPr lang="en-GB"/>
          </a:p>
        </p:txBody>
      </p:sp>
      <p:sp>
        <p:nvSpPr>
          <p:cNvPr id="25" name="Google Shape;444;p19"/>
          <p:cNvSpPr/>
          <p:nvPr/>
        </p:nvSpPr>
        <p:spPr>
          <a:xfrm>
            <a:off x="1544880" y="2768574"/>
            <a:ext cx="3835503" cy="438777"/>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GB" sz="1690" dirty="0">
                <a:latin typeface="Comic Sans MS"/>
                <a:ea typeface="Comic Sans MS"/>
                <a:cs typeface="Comic Sans MS"/>
                <a:sym typeface="Comic Sans MS"/>
              </a:rPr>
              <a:t>2. experience</a:t>
            </a:r>
            <a:endParaRPr sz="1690" dirty="0">
              <a:latin typeface="Comic Sans MS"/>
              <a:ea typeface="Comic Sans MS"/>
              <a:cs typeface="Comic Sans MS"/>
              <a:sym typeface="Comic Sans MS"/>
            </a:endParaRPr>
          </a:p>
        </p:txBody>
      </p:sp>
      <p:sp>
        <p:nvSpPr>
          <p:cNvPr id="27" name="Google Shape;444;p19"/>
          <p:cNvSpPr/>
          <p:nvPr/>
        </p:nvSpPr>
        <p:spPr>
          <a:xfrm>
            <a:off x="1544880" y="3041291"/>
            <a:ext cx="4286077" cy="438136"/>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US" sz="1687" dirty="0">
                <a:solidFill>
                  <a:srgbClr val="FF0000"/>
                </a:solidFill>
                <a:latin typeface="Comic Sans MS"/>
                <a:ea typeface="Comic Sans MS"/>
                <a:cs typeface="Comic Sans MS"/>
                <a:sym typeface="Comic Sans MS"/>
              </a:rPr>
              <a:t>e.g.: </a:t>
            </a:r>
            <a:r>
              <a:rPr lang="en-GB" sz="1687" dirty="0">
                <a:solidFill>
                  <a:srgbClr val="FF0000"/>
                </a:solidFill>
                <a:latin typeface="Comic Sans MS"/>
                <a:ea typeface="Comic Sans MS"/>
                <a:cs typeface="Comic Sans MS"/>
                <a:sym typeface="Comic Sans MS"/>
              </a:rPr>
              <a:t>They have seen that film six times</a:t>
            </a:r>
            <a:endParaRPr sz="1687" dirty="0">
              <a:solidFill>
                <a:srgbClr val="FF0000"/>
              </a:solidFill>
            </a:endParaRPr>
          </a:p>
        </p:txBody>
      </p:sp>
      <p:sp>
        <p:nvSpPr>
          <p:cNvPr id="29" name="Google Shape;444;p19"/>
          <p:cNvSpPr/>
          <p:nvPr/>
        </p:nvSpPr>
        <p:spPr>
          <a:xfrm>
            <a:off x="1544880" y="3393614"/>
            <a:ext cx="4731535" cy="438777"/>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GB" sz="1690" dirty="0">
                <a:latin typeface="Comic Sans MS"/>
                <a:ea typeface="Comic Sans MS"/>
                <a:cs typeface="Comic Sans MS"/>
                <a:sym typeface="Comic Sans MS"/>
              </a:rPr>
              <a:t>3. Actions completed in the very recent past</a:t>
            </a:r>
            <a:endParaRPr sz="1690" dirty="0">
              <a:latin typeface="Comic Sans MS"/>
              <a:ea typeface="Comic Sans MS"/>
              <a:cs typeface="Comic Sans MS"/>
              <a:sym typeface="Comic Sans MS"/>
            </a:endParaRPr>
          </a:p>
        </p:txBody>
      </p:sp>
      <p:sp>
        <p:nvSpPr>
          <p:cNvPr id="31" name="Google Shape;444;p19"/>
          <p:cNvSpPr/>
          <p:nvPr/>
        </p:nvSpPr>
        <p:spPr>
          <a:xfrm>
            <a:off x="1544879" y="3667667"/>
            <a:ext cx="4286077" cy="438136"/>
          </a:xfrm>
          <a:prstGeom prst="rect">
            <a:avLst/>
          </a:prstGeom>
          <a:noFill/>
          <a:ln>
            <a:noFill/>
          </a:ln>
        </p:spPr>
        <p:txBody>
          <a:bodyPr spcFirstLastPara="1" wrap="square" lIns="48212" tIns="24100" rIns="48212" bIns="24100" anchor="t" anchorCtr="0">
            <a:spAutoFit/>
          </a:bodyPr>
          <a:lstStyle/>
          <a:p>
            <a:pPr>
              <a:lnSpc>
                <a:spcPct val="150000"/>
              </a:lnSpc>
              <a:buSzPts val="3200"/>
            </a:pPr>
            <a:r>
              <a:rPr lang="en-US" sz="1687" dirty="0">
                <a:solidFill>
                  <a:srgbClr val="FF0000"/>
                </a:solidFill>
                <a:latin typeface="Comic Sans MS"/>
                <a:ea typeface="Comic Sans MS"/>
                <a:cs typeface="Comic Sans MS"/>
                <a:sym typeface="Comic Sans MS"/>
              </a:rPr>
              <a:t>e.g.: </a:t>
            </a:r>
            <a:r>
              <a:rPr lang="en-GB" sz="1687" dirty="0">
                <a:solidFill>
                  <a:srgbClr val="FF0000"/>
                </a:solidFill>
                <a:latin typeface="Comic Sans MS"/>
                <a:ea typeface="Comic Sans MS"/>
                <a:cs typeface="Comic Sans MS"/>
                <a:sym typeface="Comic Sans MS"/>
              </a:rPr>
              <a:t>I have just eaten.</a:t>
            </a:r>
            <a:endParaRPr sz="1687" dirty="0">
              <a:solidFill>
                <a:srgbClr val="FF0000"/>
              </a:solidFill>
            </a:endParaRPr>
          </a:p>
        </p:txBody>
      </p:sp>
    </p:spTree>
    <p:extLst>
      <p:ext uri="{BB962C8B-B14F-4D97-AF65-F5344CB8AC3E}">
        <p14:creationId xmlns:p14="http://schemas.microsoft.com/office/powerpoint/2010/main" val="238034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1" grpId="0"/>
      <p:bldP spid="22" grpId="0"/>
      <p:bldP spid="23" grpId="0"/>
      <p:bldP spid="24" grpId="0"/>
      <p:bldP spid="26" grpId="0"/>
      <p:bldP spid="25" grpId="0"/>
      <p:bldP spid="27" grpId="0"/>
      <p:bldP spid="29"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1722" y="523373"/>
            <a:ext cx="9808465" cy="5451208"/>
          </a:xfrm>
        </p:spPr>
      </p:pic>
    </p:spTree>
    <p:extLst>
      <p:ext uri="{BB962C8B-B14F-4D97-AF65-F5344CB8AC3E}">
        <p14:creationId xmlns:p14="http://schemas.microsoft.com/office/powerpoint/2010/main" val="270700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052" y="0"/>
            <a:ext cx="9037981" cy="6877683"/>
          </a:xfrm>
        </p:spPr>
      </p:pic>
    </p:spTree>
    <p:extLst>
      <p:ext uri="{BB962C8B-B14F-4D97-AF65-F5344CB8AC3E}">
        <p14:creationId xmlns:p14="http://schemas.microsoft.com/office/powerpoint/2010/main" val="290250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Listen to three people talking about different events. Choose the word they mention.</a:t>
            </a:r>
          </a:p>
        </p:txBody>
      </p:sp>
      <p:sp>
        <p:nvSpPr>
          <p:cNvPr id="4" name="Content Placeholder 2"/>
          <p:cNvSpPr txBox="1">
            <a:spLocks/>
          </p:cNvSpPr>
          <p:nvPr/>
        </p:nvSpPr>
        <p:spPr>
          <a:xfrm>
            <a:off x="1447801" y="27093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GB" dirty="0"/>
              <a:t>1. actor					audience			dance			director</a:t>
            </a:r>
          </a:p>
          <a:p>
            <a:r>
              <a:rPr lang="en-GB" dirty="0"/>
              <a:t>2. choreographer		conductor			musician		play</a:t>
            </a:r>
          </a:p>
          <a:p>
            <a:r>
              <a:rPr lang="en-GB" dirty="0"/>
              <a:t>3. concert		dancer				musical			show</a:t>
            </a:r>
          </a:p>
          <a:p>
            <a:r>
              <a:rPr lang="en-GB" dirty="0"/>
              <a:t>4. act 			comedian			entertainer			magician</a:t>
            </a:r>
          </a:p>
          <a:p>
            <a:r>
              <a:rPr lang="en-GB" dirty="0"/>
              <a:t>5. band			choir				orchestra			singer</a:t>
            </a:r>
          </a:p>
          <a:p>
            <a:r>
              <a:rPr lang="en-GB" dirty="0"/>
              <a:t>6. ballet			clown				drama				opera</a:t>
            </a:r>
          </a:p>
        </p:txBody>
      </p:sp>
      <p:pic>
        <p:nvPicPr>
          <p:cNvPr id="5" name="life_2e_intermediate_sb_track_08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93282" y="1540099"/>
            <a:ext cx="609600" cy="609600"/>
          </a:xfrm>
          <a:prstGeom prst="rect">
            <a:avLst/>
          </a:prstGeom>
        </p:spPr>
      </p:pic>
    </p:spTree>
    <p:extLst>
      <p:ext uri="{BB962C8B-B14F-4D97-AF65-F5344CB8AC3E}">
        <p14:creationId xmlns:p14="http://schemas.microsoft.com/office/powerpoint/2010/main" val="4490983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2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591" y="511583"/>
            <a:ext cx="11035793" cy="5734816"/>
          </a:xfrm>
        </p:spPr>
      </p:pic>
    </p:spTree>
    <p:extLst>
      <p:ext uri="{BB962C8B-B14F-4D97-AF65-F5344CB8AC3E}">
        <p14:creationId xmlns:p14="http://schemas.microsoft.com/office/powerpoint/2010/main" val="2124303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2b-p. 25</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5FE8E64B-7710-43BC-B437-8F57BA37D102}"/>
              </a:ext>
            </a:extLst>
          </p:cNvPr>
          <p:cNvSpPr/>
          <p:nvPr/>
        </p:nvSpPr>
        <p:spPr>
          <a:xfrm>
            <a:off x="735495" y="2810706"/>
            <a:ext cx="10747512" cy="2939266"/>
          </a:xfrm>
          <a:prstGeom prst="rect">
            <a:avLst/>
          </a:prstGeom>
        </p:spPr>
        <p:txBody>
          <a:bodyPr wrap="square">
            <a:spAutoFit/>
          </a:bodyPr>
          <a:lstStyle/>
          <a:p>
            <a:pPr marL="360000" indent="-360000">
              <a:spcBef>
                <a:spcPts val="600"/>
              </a:spcBef>
            </a:pPr>
            <a:r>
              <a:rPr lang="en-US" altLang="zh-TW" sz="2000" dirty="0">
                <a:solidFill>
                  <a:srgbClr val="000000"/>
                </a:solidFill>
                <a:latin typeface="Calibri" panose="020F0502020204030204" pitchFamily="34" charset="0"/>
              </a:rPr>
              <a:t>1 	</a:t>
            </a:r>
            <a:r>
              <a:rPr lang="en-US" altLang="zh-TW" sz="2000" i="1" dirty="0">
                <a:solidFill>
                  <a:srgbClr val="000000"/>
                </a:solidFill>
                <a:latin typeface="Calibri" panose="020F0502020204030204" pitchFamily="34" charset="0"/>
              </a:rPr>
              <a:t>Dancing on Ice ________________ </a:t>
            </a:r>
            <a:r>
              <a:rPr lang="en-US" altLang="zh-TW" sz="2000" dirty="0">
                <a:solidFill>
                  <a:srgbClr val="000000"/>
                </a:solidFill>
                <a:latin typeface="Calibri" panose="020F0502020204030204" pitchFamily="34" charset="0"/>
              </a:rPr>
              <a:t>on TV last month, but I</a:t>
            </a:r>
            <a:r>
              <a:rPr lang="en-US" altLang="zh-TW" sz="2000" i="1" dirty="0">
                <a:solidFill>
                  <a:srgbClr val="000000"/>
                </a:solidFill>
                <a:latin typeface="Calibri" panose="020F0502020204030204" pitchFamily="34" charset="0"/>
              </a:rPr>
              <a:t> ________________</a:t>
            </a:r>
            <a:r>
              <a:rPr lang="en-US" altLang="zh-TW" sz="2000" dirty="0">
                <a:solidFill>
                  <a:srgbClr val="000000"/>
                </a:solidFill>
                <a:latin typeface="Calibri" panose="020F0502020204030204" pitchFamily="34" charset="0"/>
              </a:rPr>
              <a:t> it yet.</a:t>
            </a:r>
          </a:p>
          <a:p>
            <a:pPr marL="360000" indent="-360000">
              <a:spcBef>
                <a:spcPts val="600"/>
              </a:spcBef>
            </a:pPr>
            <a:r>
              <a:rPr lang="en-US" altLang="zh-TW" sz="2000" dirty="0">
                <a:solidFill>
                  <a:srgbClr val="000000"/>
                </a:solidFill>
                <a:latin typeface="Calibri" panose="020F0502020204030204" pitchFamily="34" charset="0"/>
              </a:rPr>
              <a:t>2	I first </a:t>
            </a:r>
            <a:r>
              <a:rPr lang="en-US" altLang="zh-TW" sz="2000" i="1" dirty="0">
                <a:solidFill>
                  <a:srgbClr val="000000"/>
                </a:solidFill>
                <a:latin typeface="Calibri" panose="020F0502020204030204" pitchFamily="34" charset="0"/>
              </a:rPr>
              <a:t>________________ River Dance</a:t>
            </a:r>
            <a:r>
              <a:rPr lang="en-US" altLang="zh-TW" sz="2000" dirty="0">
                <a:solidFill>
                  <a:srgbClr val="000000"/>
                </a:solidFill>
                <a:latin typeface="Calibri" panose="020F0502020204030204" pitchFamily="34" charset="0"/>
              </a:rPr>
              <a:t> in April and I</a:t>
            </a:r>
            <a:r>
              <a:rPr lang="en-US" altLang="zh-TW" sz="2000" i="1" dirty="0">
                <a:solidFill>
                  <a:srgbClr val="000000"/>
                </a:solidFill>
                <a:latin typeface="Calibri" panose="020F0502020204030204" pitchFamily="34" charset="0"/>
              </a:rPr>
              <a:t> ________________ </a:t>
            </a:r>
            <a:r>
              <a:rPr lang="en-US" altLang="zh-TW" sz="2000" dirty="0">
                <a:solidFill>
                  <a:srgbClr val="000000"/>
                </a:solidFill>
                <a:latin typeface="Calibri" panose="020F0502020204030204" pitchFamily="34" charset="0"/>
              </a:rPr>
              <a:t>three times since then!</a:t>
            </a:r>
          </a:p>
          <a:p>
            <a:pPr marL="360000" indent="-360000">
              <a:spcBef>
                <a:spcPts val="600"/>
              </a:spcBef>
            </a:pPr>
            <a:r>
              <a:rPr lang="en-US" altLang="zh-TW" sz="2000" dirty="0">
                <a:solidFill>
                  <a:srgbClr val="000000"/>
                </a:solidFill>
                <a:latin typeface="Calibri" panose="020F0502020204030204" pitchFamily="34" charset="0"/>
              </a:rPr>
              <a:t>3	I </a:t>
            </a:r>
            <a:r>
              <a:rPr lang="en-US" altLang="zh-TW" sz="2000" i="1" dirty="0">
                <a:solidFill>
                  <a:srgbClr val="000000"/>
                </a:solidFill>
                <a:latin typeface="Calibri" panose="020F0502020204030204" pitchFamily="34" charset="0"/>
              </a:rPr>
              <a:t>________________ </a:t>
            </a:r>
            <a:r>
              <a:rPr lang="en-US" altLang="zh-TW" sz="2000" dirty="0">
                <a:solidFill>
                  <a:srgbClr val="000000"/>
                </a:solidFill>
                <a:latin typeface="Calibri" panose="020F0502020204030204" pitchFamily="34" charset="0"/>
              </a:rPr>
              <a:t>Zumba, but I </a:t>
            </a:r>
            <a:r>
              <a:rPr lang="en-US" altLang="zh-TW" sz="2000" i="1" dirty="0">
                <a:solidFill>
                  <a:srgbClr val="000000"/>
                </a:solidFill>
                <a:latin typeface="Calibri" panose="020F0502020204030204" pitchFamily="34" charset="0"/>
              </a:rPr>
              <a:t>________________ </a:t>
            </a:r>
            <a:r>
              <a:rPr lang="en-US" altLang="zh-TW" sz="2000" dirty="0">
                <a:solidFill>
                  <a:srgbClr val="000000"/>
                </a:solidFill>
                <a:latin typeface="Calibri" panose="020F0502020204030204" pitchFamily="34" charset="0"/>
              </a:rPr>
              <a:t>to an aerobics class a few months ago.</a:t>
            </a:r>
          </a:p>
          <a:p>
            <a:pPr marL="360000" indent="-360000">
              <a:spcBef>
                <a:spcPts val="600"/>
              </a:spcBef>
            </a:pPr>
            <a:r>
              <a:rPr lang="en-US" altLang="zh-TW" sz="2000" dirty="0">
                <a:solidFill>
                  <a:srgbClr val="000000"/>
                </a:solidFill>
                <a:latin typeface="Calibri" panose="020F0502020204030204" pitchFamily="34" charset="0"/>
              </a:rPr>
              <a:t>4 	Jack</a:t>
            </a:r>
            <a:r>
              <a:rPr lang="en-US" altLang="zh-TW" sz="2000" i="1" dirty="0">
                <a:solidFill>
                  <a:srgbClr val="000000"/>
                </a:solidFill>
                <a:latin typeface="Calibri" panose="020F0502020204030204" pitchFamily="34" charset="0"/>
              </a:rPr>
              <a:t> ________________</a:t>
            </a:r>
            <a:r>
              <a:rPr lang="en-US" altLang="zh-TW" sz="2000" dirty="0">
                <a:solidFill>
                  <a:srgbClr val="000000"/>
                </a:solidFill>
                <a:latin typeface="Calibri" panose="020F0502020204030204" pitchFamily="34" charset="0"/>
              </a:rPr>
              <a:t> in the show since he</a:t>
            </a:r>
            <a:r>
              <a:rPr lang="en-US" altLang="zh-TW" sz="2000" i="1" dirty="0">
                <a:solidFill>
                  <a:srgbClr val="000000"/>
                </a:solidFill>
                <a:latin typeface="Calibri" panose="020F0502020204030204" pitchFamily="34" charset="0"/>
              </a:rPr>
              <a:t> _______________ </a:t>
            </a:r>
            <a:r>
              <a:rPr lang="en-US" altLang="zh-TW" sz="2000" dirty="0">
                <a:solidFill>
                  <a:srgbClr val="000000"/>
                </a:solidFill>
                <a:latin typeface="Calibri" panose="020F0502020204030204" pitchFamily="34" charset="0"/>
              </a:rPr>
              <a:t>his ankle.</a:t>
            </a:r>
          </a:p>
          <a:p>
            <a:pPr marL="360000" indent="-360000">
              <a:spcBef>
                <a:spcPts val="600"/>
              </a:spcBef>
            </a:pPr>
            <a:r>
              <a:rPr lang="en-US" altLang="zh-TW" sz="2000" dirty="0">
                <a:solidFill>
                  <a:srgbClr val="000000"/>
                </a:solidFill>
                <a:latin typeface="Calibri" panose="020F0502020204030204" pitchFamily="34" charset="0"/>
              </a:rPr>
              <a:t>5	We </a:t>
            </a:r>
            <a:r>
              <a:rPr lang="en-US" altLang="zh-TW" sz="2000" i="1" dirty="0">
                <a:solidFill>
                  <a:srgbClr val="000000"/>
                </a:solidFill>
                <a:latin typeface="Calibri" panose="020F0502020204030204" pitchFamily="34" charset="0"/>
              </a:rPr>
              <a:t>________________ </a:t>
            </a:r>
            <a:r>
              <a:rPr lang="en-US" altLang="zh-TW" sz="2000" dirty="0">
                <a:solidFill>
                  <a:srgbClr val="000000"/>
                </a:solidFill>
                <a:latin typeface="Calibri" panose="020F0502020204030204" pitchFamily="34" charset="0"/>
              </a:rPr>
              <a:t>tickets for Enrique Iglesias this time. We </a:t>
            </a:r>
            <a:r>
              <a:rPr lang="en-US" altLang="zh-TW" sz="2000" i="1" dirty="0">
                <a:solidFill>
                  <a:srgbClr val="000000"/>
                </a:solidFill>
                <a:latin typeface="Calibri" panose="020F0502020204030204" pitchFamily="34" charset="0"/>
              </a:rPr>
              <a:t>________________ </a:t>
            </a:r>
            <a:r>
              <a:rPr lang="en-US" altLang="zh-TW" sz="2000" dirty="0">
                <a:solidFill>
                  <a:srgbClr val="000000"/>
                </a:solidFill>
                <a:latin typeface="Calibri" panose="020F0502020204030204" pitchFamily="34" charset="0"/>
              </a:rPr>
              <a:t>his last concert.</a:t>
            </a:r>
          </a:p>
          <a:p>
            <a:pPr marL="360000" indent="-360000">
              <a:spcBef>
                <a:spcPts val="600"/>
              </a:spcBef>
            </a:pPr>
            <a:r>
              <a:rPr lang="en-US" altLang="zh-TW" sz="2000" dirty="0">
                <a:solidFill>
                  <a:srgbClr val="000000"/>
                </a:solidFill>
                <a:latin typeface="Calibri" panose="020F0502020204030204" pitchFamily="34" charset="0"/>
              </a:rPr>
              <a:t>6 	When</a:t>
            </a:r>
            <a:r>
              <a:rPr lang="en-US" altLang="zh-TW" sz="2000" i="1" dirty="0">
                <a:solidFill>
                  <a:srgbClr val="000000"/>
                </a:solidFill>
                <a:latin typeface="Calibri" panose="020F0502020204030204" pitchFamily="34" charset="0"/>
              </a:rPr>
              <a:t> ________________</a:t>
            </a:r>
            <a:r>
              <a:rPr lang="en-US" altLang="zh-TW" sz="2000" dirty="0">
                <a:solidFill>
                  <a:srgbClr val="000000"/>
                </a:solidFill>
                <a:latin typeface="Calibri" panose="020F0502020204030204" pitchFamily="34" charset="0"/>
              </a:rPr>
              <a:t> the film </a:t>
            </a:r>
            <a:r>
              <a:rPr lang="en-US" altLang="zh-TW" sz="2000" i="1" dirty="0">
                <a:solidFill>
                  <a:srgbClr val="000000"/>
                </a:solidFill>
                <a:latin typeface="Calibri" panose="020F0502020204030204" pitchFamily="34" charset="0"/>
              </a:rPr>
              <a:t>Strictly Ballroom ________________</a:t>
            </a:r>
            <a:r>
              <a:rPr lang="en-US" altLang="zh-TW" sz="2000" dirty="0">
                <a:solidFill>
                  <a:srgbClr val="000000"/>
                </a:solidFill>
                <a:latin typeface="Calibri" panose="020F0502020204030204" pitchFamily="34" charset="0"/>
              </a:rPr>
              <a:t>? It</a:t>
            </a:r>
            <a:r>
              <a:rPr lang="en-US" altLang="zh-TW" sz="2000" i="1" dirty="0">
                <a:solidFill>
                  <a:srgbClr val="000000"/>
                </a:solidFill>
                <a:latin typeface="Calibri" panose="020F0502020204030204" pitchFamily="34" charset="0"/>
              </a:rPr>
              <a:t> ________________</a:t>
            </a:r>
            <a:r>
              <a:rPr lang="en-US" altLang="zh-TW" sz="2000" dirty="0">
                <a:solidFill>
                  <a:srgbClr val="000000"/>
                </a:solidFill>
                <a:latin typeface="Calibri" panose="020F0502020204030204" pitchFamily="34" charset="0"/>
              </a:rPr>
              <a:t> on TV several times.</a:t>
            </a:r>
            <a:endParaRPr lang="zh-TW" altLang="en-US" sz="2000" dirty="0">
              <a:solidFill>
                <a:srgbClr val="000000"/>
              </a:solidFill>
              <a:latin typeface="Calibri" panose="020F0502020204030204" pitchFamily="34" charset="0"/>
            </a:endParaRPr>
          </a:p>
        </p:txBody>
      </p:sp>
      <p:sp>
        <p:nvSpPr>
          <p:cNvPr id="14" name="矩形 13">
            <a:extLst>
              <a:ext uri="{FF2B5EF4-FFF2-40B4-BE49-F238E27FC236}">
                <a16:creationId xmlns:a16="http://schemas.microsoft.com/office/drawing/2014/main" id="{21DEABF0-D0BA-44A0-A586-1F297E68F915}"/>
              </a:ext>
            </a:extLst>
          </p:cNvPr>
          <p:cNvSpPr/>
          <p:nvPr/>
        </p:nvSpPr>
        <p:spPr>
          <a:xfrm>
            <a:off x="556591" y="289976"/>
            <a:ext cx="11105321" cy="707886"/>
          </a:xfrm>
          <a:prstGeom prst="rect">
            <a:avLst/>
          </a:prstGeom>
        </p:spPr>
        <p:txBody>
          <a:bodyPr wrap="square">
            <a:spAutoFit/>
          </a:bodyPr>
          <a:lstStyle/>
          <a:p>
            <a:pPr marL="358775" indent="-358775"/>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latin typeface="Calibri" panose="020F0502020204030204" pitchFamily="34" charset="0"/>
                <a:cs typeface="Calibri" panose="020F0502020204030204" pitchFamily="34" charset="0"/>
              </a:rPr>
              <a:t>Match the pairs of verbs with the sentences. Use the present perfect simple  and the past simple form of the verbs to complete the sentences.</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553906" y="1037419"/>
            <a:ext cx="6919970" cy="1206166"/>
          </a:xfrm>
          <a:prstGeom prst="rect">
            <a:avLst/>
          </a:prstGeom>
          <a:noFill/>
          <a:ln w="9525">
            <a:noFill/>
            <a:miter lim="800000"/>
            <a:headEnd/>
            <a:tailEnd/>
          </a:ln>
        </p:spPr>
      </p:pic>
    </p:spTree>
    <p:extLst>
      <p:ext uri="{BB962C8B-B14F-4D97-AF65-F5344CB8AC3E}">
        <p14:creationId xmlns:p14="http://schemas.microsoft.com/office/powerpoint/2010/main" val="1966031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2746" y="1380372"/>
            <a:ext cx="7159879" cy="5458409"/>
          </a:xfrm>
        </p:spPr>
      </p:pic>
      <p:sp>
        <p:nvSpPr>
          <p:cNvPr id="4" name="Rectangle 3"/>
          <p:cNvSpPr/>
          <p:nvPr/>
        </p:nvSpPr>
        <p:spPr>
          <a:xfrm>
            <a:off x="2752747" y="674709"/>
            <a:ext cx="6978065"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2c: LIVING STATUES</a:t>
            </a:r>
          </a:p>
        </p:txBody>
      </p:sp>
    </p:spTree>
    <p:extLst>
      <p:ext uri="{BB962C8B-B14F-4D97-AF65-F5344CB8AC3E}">
        <p14:creationId xmlns:p14="http://schemas.microsoft.com/office/powerpoint/2010/main" val="2920574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can you see living statue?</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6140" y="2491202"/>
            <a:ext cx="4886739" cy="3713098"/>
          </a:xfrm>
        </p:spPr>
      </p:pic>
      <p:sp>
        <p:nvSpPr>
          <p:cNvPr id="5" name="Title 1"/>
          <p:cNvSpPr txBox="1">
            <a:spLocks/>
          </p:cNvSpPr>
          <p:nvPr/>
        </p:nvSpPr>
        <p:spPr>
          <a:xfrm>
            <a:off x="1328532" y="909246"/>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What it feels like to be a living statue?</a:t>
            </a:r>
          </a:p>
        </p:txBody>
      </p:sp>
    </p:spTree>
    <p:extLst>
      <p:ext uri="{BB962C8B-B14F-4D97-AF65-F5344CB8AC3E}">
        <p14:creationId xmlns:p14="http://schemas.microsoft.com/office/powerpoint/2010/main" val="4963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27</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3D9479BB-91CA-49CE-BADB-41B3B4A6EA67}"/>
              </a:ext>
            </a:extLst>
          </p:cNvPr>
          <p:cNvSpPr/>
          <p:nvPr/>
        </p:nvSpPr>
        <p:spPr>
          <a:xfrm>
            <a:off x="7766759" y="2341521"/>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15</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755374" y="3232395"/>
            <a:ext cx="10681252" cy="3108543"/>
          </a:xfrm>
          <a:prstGeom prst="rect">
            <a:avLst/>
          </a:prstGeom>
        </p:spPr>
        <p:txBody>
          <a:bodyPr wrap="square">
            <a:spAutoFit/>
          </a:bodyPr>
          <a:lstStyle/>
          <a:p>
            <a:pPr>
              <a:spcBef>
                <a:spcPts val="600"/>
              </a:spcBef>
            </a:pPr>
            <a:r>
              <a:rPr lang="en-US" altLang="zh-TW" sz="2800" dirty="0">
                <a:latin typeface="Calibri" panose="020F0502020204030204" pitchFamily="34" charset="0"/>
                <a:cs typeface="Calibri" panose="020F0502020204030204" pitchFamily="34" charset="0"/>
              </a:rPr>
              <a:t>Go sightseeing in many cities today and among the famous buildings, street markets and other attractions, sooner or later you’ll see a special kind of display – living statues. These street performers, who are usually dressed as famous characters from history or from popular culture, have become a common sight in tourist areas of Paris, London, Barcelona and other cities. The performance involves standing completely still for long periods of time. The performers are like statues, but they are human.</a:t>
            </a:r>
          </a:p>
        </p:txBody>
      </p:sp>
      <p:pic>
        <p:nvPicPr>
          <p:cNvPr id="6146" name="Picture 2"/>
          <p:cNvPicPr>
            <a:picLocks noChangeAspect="1" noChangeArrowheads="1"/>
          </p:cNvPicPr>
          <p:nvPr/>
        </p:nvPicPr>
        <p:blipFill>
          <a:blip r:embed="rId4" cstate="print"/>
          <a:srcRect/>
          <a:stretch>
            <a:fillRect/>
          </a:stretch>
        </p:blipFill>
        <p:spPr bwMode="auto">
          <a:xfrm>
            <a:off x="2581320" y="517062"/>
            <a:ext cx="6121172" cy="2652890"/>
          </a:xfrm>
          <a:prstGeom prst="rect">
            <a:avLst/>
          </a:prstGeom>
          <a:noFill/>
          <a:ln w="9525">
            <a:noFill/>
            <a:miter lim="800000"/>
            <a:headEnd/>
            <a:tailEnd/>
          </a:ln>
        </p:spPr>
      </p:pic>
      <p:pic>
        <p:nvPicPr>
          <p:cNvPr id="3" name="life_2e_intermediate_sb_track_15_1">
            <a:hlinkClick r:id="" action="ppaction://media"/>
            <a:extLst>
              <a:ext uri="{FF2B5EF4-FFF2-40B4-BE49-F238E27FC236}">
                <a16:creationId xmlns:a16="http://schemas.microsoft.com/office/drawing/2014/main" id="{FED5551E-8382-44C3-836A-7ECD3E31B6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02492" y="2243215"/>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8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2067641" y="38403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15</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F4589E8-6D05-4E7A-AC2E-5B3F36EC6EB6}"/>
              </a:ext>
            </a:extLst>
          </p:cNvPr>
          <p:cNvSpPr/>
          <p:nvPr/>
        </p:nvSpPr>
        <p:spPr>
          <a:xfrm>
            <a:off x="742122" y="860942"/>
            <a:ext cx="10654747" cy="5339923"/>
          </a:xfrm>
          <a:prstGeom prst="rect">
            <a:avLst/>
          </a:prstGeom>
        </p:spPr>
        <p:txBody>
          <a:bodyPr wrap="square">
            <a:spAutoFit/>
          </a:bodyPr>
          <a:lstStyle/>
          <a:p>
            <a:pPr>
              <a:spcBef>
                <a:spcPts val="600"/>
              </a:spcBef>
            </a:pPr>
            <a:r>
              <a:rPr lang="en-US" altLang="zh-TW" sz="2400" dirty="0">
                <a:latin typeface="Calibri" panose="020F0502020204030204" pitchFamily="34" charset="0"/>
                <a:cs typeface="Calibri" panose="020F0502020204030204" pitchFamily="34" charset="0"/>
              </a:rPr>
              <a:t>This kind of performance has a long history and it has existed in various forms since the sixteenth century. The French used the term </a:t>
            </a:r>
            <a:r>
              <a:rPr lang="en-US" altLang="zh-TW" sz="2400" i="1" dirty="0">
                <a:latin typeface="Calibri" panose="020F0502020204030204" pitchFamily="34" charset="0"/>
                <a:cs typeface="Calibri" panose="020F0502020204030204" pitchFamily="34" charset="0"/>
              </a:rPr>
              <a:t>tableaux </a:t>
            </a:r>
            <a:r>
              <a:rPr lang="en-US" altLang="zh-TW" sz="2400" i="1" dirty="0" err="1">
                <a:latin typeface="Calibri" panose="020F0502020204030204" pitchFamily="34" charset="0"/>
                <a:cs typeface="Calibri" panose="020F0502020204030204" pitchFamily="34" charset="0"/>
              </a:rPr>
              <a:t>vivants</a:t>
            </a:r>
            <a:r>
              <a:rPr lang="en-US" altLang="zh-TW" sz="2400" dirty="0">
                <a:latin typeface="Calibri" panose="020F0502020204030204" pitchFamily="34" charset="0"/>
                <a:cs typeface="Calibri" panose="020F0502020204030204" pitchFamily="34" charset="0"/>
              </a:rPr>
              <a:t>, which means ‘living pictures’. A group of actors stood in positions to illustrate a scene, but they didn’t speak or move during the display. </a:t>
            </a:r>
          </a:p>
          <a:p>
            <a:pPr>
              <a:spcBef>
                <a:spcPts val="600"/>
              </a:spcBef>
            </a:pPr>
            <a:r>
              <a:rPr lang="en-US" altLang="zh-TW" sz="2400" dirty="0">
                <a:latin typeface="Calibri" panose="020F0502020204030204" pitchFamily="34" charset="0"/>
                <a:cs typeface="Calibri" panose="020F0502020204030204" pitchFamily="34" charset="0"/>
              </a:rPr>
              <a:t>The subject of the displays was often religious or from mythology. In some places, they were part of royal occasions. In the Catalan region of Spain, </a:t>
            </a:r>
            <a:r>
              <a:rPr lang="en-US" altLang="zh-TW" sz="2400" i="1" dirty="0">
                <a:latin typeface="Calibri" panose="020F0502020204030204" pitchFamily="34" charset="0"/>
                <a:cs typeface="Calibri" panose="020F0502020204030204" pitchFamily="34" charset="0"/>
              </a:rPr>
              <a:t>tableaux </a:t>
            </a:r>
            <a:r>
              <a:rPr lang="en-US" altLang="zh-TW" sz="2400" i="1" dirty="0" err="1">
                <a:latin typeface="Calibri" panose="020F0502020204030204" pitchFamily="34" charset="0"/>
                <a:cs typeface="Calibri" panose="020F0502020204030204" pitchFamily="34" charset="0"/>
              </a:rPr>
              <a:t>vivants</a:t>
            </a:r>
            <a:r>
              <a:rPr lang="en-US" altLang="zh-TW" sz="2400" i="1"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has been a popular tradition since the early eighteenth century. The performances are called </a:t>
            </a:r>
            <a:r>
              <a:rPr lang="en-US" altLang="zh-TW" sz="2400" i="1" dirty="0" err="1">
                <a:latin typeface="Calibri" panose="020F0502020204030204" pitchFamily="34" charset="0"/>
                <a:cs typeface="Calibri" panose="020F0502020204030204" pitchFamily="34" charset="0"/>
              </a:rPr>
              <a:t>Els</a:t>
            </a:r>
            <a:r>
              <a:rPr lang="en-US" altLang="zh-TW" sz="2400" i="1" dirty="0">
                <a:latin typeface="Calibri" panose="020F0502020204030204" pitchFamily="34" charset="0"/>
                <a:cs typeface="Calibri" panose="020F0502020204030204" pitchFamily="34" charset="0"/>
              </a:rPr>
              <a:t> </a:t>
            </a:r>
            <a:r>
              <a:rPr lang="en-US" altLang="zh-TW" sz="2400" i="1" dirty="0" err="1">
                <a:latin typeface="Calibri" panose="020F0502020204030204" pitchFamily="34" charset="0"/>
                <a:cs typeface="Calibri" panose="020F0502020204030204" pitchFamily="34" charset="0"/>
              </a:rPr>
              <a:t>Pastorets</a:t>
            </a:r>
            <a:r>
              <a:rPr lang="en-US" altLang="zh-TW" sz="2400" i="1"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(shepherds). They take place at Christmas and show the nativity scene. Nowadays, Catalonia is also famous for its modern living statues. In fact, there are so many of them on the streets of Barcelona that the city council has decided to control the number and give out only thirty </a:t>
            </a:r>
            <a:r>
              <a:rPr lang="en-US" altLang="zh-TW" sz="2400" dirty="0" err="1">
                <a:latin typeface="Calibri" panose="020F0502020204030204" pitchFamily="34" charset="0"/>
                <a:cs typeface="Calibri" panose="020F0502020204030204" pitchFamily="34" charset="0"/>
              </a:rPr>
              <a:t>licences</a:t>
            </a:r>
            <a:r>
              <a:rPr lang="en-US" altLang="zh-TW" sz="2400" dirty="0">
                <a:latin typeface="Calibri" panose="020F0502020204030204" pitchFamily="34" charset="0"/>
                <a:cs typeface="Calibri" panose="020F0502020204030204" pitchFamily="34" charset="0"/>
              </a:rPr>
              <a:t> for fifteen locations. Local resident Joan Castells explained, ‘You can’t move past the crowds on the pavement, and most of them are not really entertaining people, they’re just begging.’ Now, each licensed artist can perform either in the morning or in the afternoon.</a:t>
            </a:r>
          </a:p>
        </p:txBody>
      </p:sp>
      <p:pic>
        <p:nvPicPr>
          <p:cNvPr id="2" name="life_2e_intermediate_sb_track_15_2">
            <a:hlinkClick r:id="" action="ppaction://media"/>
            <a:extLst>
              <a:ext uri="{FF2B5EF4-FFF2-40B4-BE49-F238E27FC236}">
                <a16:creationId xmlns:a16="http://schemas.microsoft.com/office/drawing/2014/main" id="{CB9240B8-A678-4580-BE53-D7E9893B76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25147" y="285672"/>
            <a:ext cx="609600" cy="609600"/>
          </a:xfrm>
          <a:prstGeom prst="rect">
            <a:avLst/>
          </a:prstGeom>
        </p:spPr>
      </p:pic>
    </p:spTree>
    <p:extLst>
      <p:ext uri="{BB962C8B-B14F-4D97-AF65-F5344CB8AC3E}">
        <p14:creationId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7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23AE869E-7E4F-4B5B-8AD1-4D0BD5CEECBB}"/>
              </a:ext>
            </a:extLst>
          </p:cNvPr>
          <p:cNvSpPr/>
          <p:nvPr/>
        </p:nvSpPr>
        <p:spPr>
          <a:xfrm>
            <a:off x="1943462" y="38403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15</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DF4589E8-6D05-4E7A-AC2E-5B3F36EC6EB6}"/>
              </a:ext>
            </a:extLst>
          </p:cNvPr>
          <p:cNvSpPr/>
          <p:nvPr/>
        </p:nvSpPr>
        <p:spPr>
          <a:xfrm>
            <a:off x="742122" y="860943"/>
            <a:ext cx="10707755" cy="5339923"/>
          </a:xfrm>
          <a:prstGeom prst="rect">
            <a:avLst/>
          </a:prstGeom>
        </p:spPr>
        <p:txBody>
          <a:bodyPr wrap="square">
            <a:spAutoFit/>
          </a:bodyPr>
          <a:lstStyle/>
          <a:p>
            <a:pPr>
              <a:spcBef>
                <a:spcPts val="600"/>
              </a:spcBef>
            </a:pPr>
            <a:r>
              <a:rPr lang="en-US" altLang="zh-TW" sz="2400" dirty="0">
                <a:latin typeface="Calibri" panose="020F0502020204030204" pitchFamily="34" charset="0"/>
                <a:cs typeface="Calibri" panose="020F0502020204030204" pitchFamily="34" charset="0"/>
              </a:rPr>
              <a:t>So why do so many people want to be living statues? Joan Castells says, ‘It’s an easy way of earning money. All you need is some makeup and a costume.’ But according to one of the living statues in London’s Covent Garden, ‘Preparation takes ages – and so does getting clean at the end of the day. It’s also extremely difficult to stay completely still for long periods. I can’t even move my eyes or show that I’m breathing.’ And although it’s ‘understood’ that if you take a photo or a </a:t>
            </a:r>
            <a:r>
              <a:rPr lang="en-US" altLang="zh-TW" sz="2400" dirty="0" err="1">
                <a:latin typeface="Calibri" panose="020F0502020204030204" pitchFamily="34" charset="0"/>
                <a:cs typeface="Calibri" panose="020F0502020204030204" pitchFamily="34" charset="0"/>
              </a:rPr>
              <a:t>selfie</a:t>
            </a:r>
            <a:r>
              <a:rPr lang="en-US" altLang="zh-TW" sz="2400" dirty="0">
                <a:latin typeface="Calibri" panose="020F0502020204030204" pitchFamily="34" charset="0"/>
                <a:cs typeface="Calibri" panose="020F0502020204030204" pitchFamily="34" charset="0"/>
              </a:rPr>
              <a:t>, you leave some money, not everyone is so kind and generous. ‘Nobody gets rich doing this,’ said the living statue I spoke to in London.</a:t>
            </a:r>
          </a:p>
          <a:p>
            <a:pPr>
              <a:spcBef>
                <a:spcPts val="600"/>
              </a:spcBef>
            </a:pPr>
            <a:r>
              <a:rPr lang="en-US" altLang="zh-TW" sz="2400" dirty="0">
                <a:latin typeface="Calibri" panose="020F0502020204030204" pitchFamily="34" charset="0"/>
                <a:cs typeface="Calibri" panose="020F0502020204030204" pitchFamily="34" charset="0"/>
              </a:rPr>
              <a:t>Perhaps they don’t get rich, but every performer has some tricks to encourage people to give them money. Every time a tourist throws them a coin, they react with a quick, small movement. Perhaps they wave, or turn their head or reach to touch the person. The statue comes to life for just a moment, entertaining the crowd and rewarding the payment. And maybe giving the tired and aching performer a chance to move into a new, more comfortable position.</a:t>
            </a:r>
          </a:p>
        </p:txBody>
      </p:sp>
      <p:pic>
        <p:nvPicPr>
          <p:cNvPr id="1026" name="Picture 2"/>
          <p:cNvPicPr>
            <a:picLocks noChangeAspect="1" noChangeArrowheads="1"/>
          </p:cNvPicPr>
          <p:nvPr/>
        </p:nvPicPr>
        <p:blipFill>
          <a:blip r:embed="rId4" cstate="print"/>
          <a:srcRect/>
          <a:stretch>
            <a:fillRect/>
          </a:stretch>
        </p:blipFill>
        <p:spPr bwMode="auto">
          <a:xfrm>
            <a:off x="3787149" y="6393400"/>
            <a:ext cx="5167423" cy="580240"/>
          </a:xfrm>
          <a:prstGeom prst="rect">
            <a:avLst/>
          </a:prstGeom>
          <a:noFill/>
          <a:ln w="9525">
            <a:noFill/>
            <a:miter lim="800000"/>
            <a:headEnd/>
            <a:tailEnd/>
          </a:ln>
        </p:spPr>
      </p:pic>
      <p:pic>
        <p:nvPicPr>
          <p:cNvPr id="2" name="life_2e_intermediate_sb_track_15_3">
            <a:hlinkClick r:id="" action="ppaction://media"/>
            <a:extLst>
              <a:ext uri="{FF2B5EF4-FFF2-40B4-BE49-F238E27FC236}">
                <a16:creationId xmlns:a16="http://schemas.microsoft.com/office/drawing/2014/main" id="{9AB2C3D3-F643-4838-AA3B-71682263F3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84714" y="285821"/>
            <a:ext cx="609600" cy="609600"/>
          </a:xfrm>
          <a:prstGeom prst="rect">
            <a:avLst/>
          </a:prstGeom>
        </p:spPr>
      </p:pic>
    </p:spTree>
    <p:extLst>
      <p:ext uri="{BB962C8B-B14F-4D97-AF65-F5344CB8AC3E}">
        <p14:creationId xmlns:p14="http://schemas.microsoft.com/office/powerpoint/2010/main" val="3046616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1285460" y="1416813"/>
            <a:ext cx="9872870" cy="1354217"/>
          </a:xfrm>
          <a:prstGeom prst="rect">
            <a:avLst/>
          </a:prstGeom>
        </p:spPr>
        <p:txBody>
          <a:bodyPr wrap="square">
            <a:spAutoFit/>
          </a:bodyPr>
          <a:lstStyle/>
          <a:p>
            <a:pPr marL="360363" indent="-360363">
              <a:spcBef>
                <a:spcPts val="600"/>
              </a:spcBef>
            </a:pPr>
            <a:r>
              <a:rPr lang="en-US" altLang="zh-TW" sz="2400" dirty="0">
                <a:latin typeface="Calibri" panose="020F0502020204030204" pitchFamily="34" charset="0"/>
                <a:cs typeface="Calibri" panose="020F0502020204030204" pitchFamily="34" charset="0"/>
              </a:rPr>
              <a:t>1 	Who is the main audience for this kind of performance?</a:t>
            </a:r>
          </a:p>
          <a:p>
            <a:pPr marL="360363" indent="-360363">
              <a:spcBef>
                <a:spcPts val="600"/>
              </a:spcBef>
            </a:pPr>
            <a:r>
              <a:rPr lang="en-US" altLang="zh-TW" sz="2400" dirty="0">
                <a:latin typeface="Calibri" panose="020F0502020204030204" pitchFamily="34" charset="0"/>
                <a:cs typeface="Calibri" panose="020F0502020204030204" pitchFamily="34" charset="0"/>
              </a:rPr>
              <a:t>2	What are the main differences between living statues and </a:t>
            </a:r>
            <a:r>
              <a:rPr lang="en-US" altLang="zh-TW" sz="2400" i="1" dirty="0">
                <a:latin typeface="Calibri" panose="020F0502020204030204" pitchFamily="34" charset="0"/>
                <a:cs typeface="Calibri" panose="020F0502020204030204" pitchFamily="34" charset="0"/>
              </a:rPr>
              <a:t>tableaux </a:t>
            </a:r>
            <a:r>
              <a:rPr lang="en-US" altLang="zh-TW" sz="2400" i="1" dirty="0" err="1">
                <a:latin typeface="Calibri" panose="020F0502020204030204" pitchFamily="34" charset="0"/>
                <a:cs typeface="Calibri" panose="020F0502020204030204" pitchFamily="34" charset="0"/>
              </a:rPr>
              <a:t>vivants</a:t>
            </a:r>
            <a:r>
              <a:rPr lang="en-US" altLang="zh-TW" sz="2400" dirty="0">
                <a:latin typeface="Calibri" panose="020F0502020204030204" pitchFamily="34" charset="0"/>
                <a:cs typeface="Calibri" panose="020F0502020204030204" pitchFamily="34" charset="0"/>
              </a:rPr>
              <a:t>?</a:t>
            </a:r>
          </a:p>
          <a:p>
            <a:pPr marL="360363" indent="-360363">
              <a:spcBef>
                <a:spcPts val="600"/>
              </a:spcBef>
            </a:pPr>
            <a:r>
              <a:rPr lang="en-US" altLang="zh-TW" sz="2400" dirty="0">
                <a:latin typeface="Calibri" panose="020F0502020204030204" pitchFamily="34" charset="0"/>
                <a:cs typeface="Calibri" panose="020F0502020204030204" pitchFamily="34" charset="0"/>
              </a:rPr>
              <a:t>3	What makes a living statue successful?</a:t>
            </a:r>
            <a:endParaRPr lang="zh-TW" altLang="en-US" sz="24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44B076F4-C6F5-413F-A496-6B08B505C3D1}"/>
              </a:ext>
            </a:extLst>
          </p:cNvPr>
          <p:cNvSpPr/>
          <p:nvPr/>
        </p:nvSpPr>
        <p:spPr>
          <a:xfrm>
            <a:off x="1166191" y="714885"/>
            <a:ext cx="9872870" cy="523220"/>
          </a:xfrm>
          <a:prstGeom prst="rect">
            <a:avLst/>
          </a:prstGeom>
        </p:spPr>
        <p:txBody>
          <a:bodyPr wrap="square">
            <a:spAutoFit/>
          </a:bodyPr>
          <a:lstStyle/>
          <a:p>
            <a:pPr marL="360363" indent="-360363"/>
            <a:r>
              <a:rPr lang="en-US" altLang="zh-TW" sz="2800" b="1" dirty="0">
                <a:solidFill>
                  <a:srgbClr val="E60000"/>
                </a:solidFill>
                <a:latin typeface="Calibri" panose="020F0502020204030204" pitchFamily="34" charset="0"/>
                <a:cs typeface="Calibri" panose="020F0502020204030204" pitchFamily="34" charset="0"/>
              </a:rPr>
              <a:t>4	</a:t>
            </a:r>
            <a:r>
              <a:rPr lang="en-US" altLang="zh-TW" sz="2800" dirty="0">
                <a:latin typeface="Calibri" panose="020F0502020204030204" pitchFamily="34" charset="0"/>
                <a:cs typeface="Calibri" panose="020F0502020204030204" pitchFamily="34" charset="0"/>
              </a:rPr>
              <a:t>Work in pairs. Read the article again and discuss these questions.</a:t>
            </a:r>
            <a:endParaRPr lang="zh-TW" alt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1256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1581950" y="3005915"/>
            <a:ext cx="8621701" cy="2939266"/>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An actor usually wears </a:t>
            </a:r>
            <a:r>
              <a:rPr lang="en-US" altLang="zh-TW" sz="2000" b="1" dirty="0">
                <a:latin typeface="Calibri" panose="020F0502020204030204" pitchFamily="34" charset="0"/>
                <a:cs typeface="Calibri" panose="020F0502020204030204" pitchFamily="34" charset="0"/>
              </a:rPr>
              <a:t>a set of special clothes </a:t>
            </a:r>
            <a:r>
              <a:rPr lang="en-US" altLang="zh-TW" sz="2000" dirty="0">
                <a:latin typeface="Calibri" panose="020F0502020204030204" pitchFamily="34" charset="0"/>
                <a:cs typeface="Calibri" panose="020F0502020204030204" pitchFamily="34" charset="0"/>
              </a:rPr>
              <a:t>on</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stage.</a:t>
            </a:r>
          </a:p>
          <a:p>
            <a:pPr marL="360363" indent="-360363">
              <a:spcBef>
                <a:spcPts val="600"/>
              </a:spcBef>
            </a:pPr>
            <a:r>
              <a:rPr lang="en-US" altLang="zh-TW" sz="2000" dirty="0">
                <a:latin typeface="Calibri" panose="020F0502020204030204" pitchFamily="34" charset="0"/>
                <a:cs typeface="Calibri" panose="020F0502020204030204" pitchFamily="34" charset="0"/>
              </a:rPr>
              <a:t>2 	Don’t walk in the road – get on the </a:t>
            </a:r>
            <a:r>
              <a:rPr lang="en-US" altLang="zh-TW" sz="2000" b="1" dirty="0">
                <a:latin typeface="Calibri" panose="020F0502020204030204" pitchFamily="34" charset="0"/>
                <a:cs typeface="Calibri" panose="020F0502020204030204" pitchFamily="34" charset="0"/>
              </a:rPr>
              <a:t>path</a:t>
            </a:r>
            <a:r>
              <a:rPr lang="en-US" altLang="zh-TW" sz="2000" dirty="0">
                <a:latin typeface="Calibri" panose="020F0502020204030204" pitchFamily="34" charset="0"/>
                <a:cs typeface="Calibri" panose="020F0502020204030204" pitchFamily="34" charset="0"/>
              </a:rPr>
              <a:t>.</a:t>
            </a:r>
          </a:p>
          <a:p>
            <a:pPr marL="360363" indent="-360363">
              <a:spcBef>
                <a:spcPts val="600"/>
              </a:spcBef>
            </a:pPr>
            <a:r>
              <a:rPr lang="en-US" altLang="zh-TW" sz="2000" dirty="0">
                <a:latin typeface="Calibri" panose="020F0502020204030204" pitchFamily="34" charset="0"/>
                <a:cs typeface="Calibri" panose="020F0502020204030204" pitchFamily="34" charset="0"/>
              </a:rPr>
              <a:t>3	Sadly, we see a lot of people who are </a:t>
            </a:r>
            <a:r>
              <a:rPr lang="en-US" altLang="zh-TW" sz="2000" b="1" dirty="0">
                <a:latin typeface="Calibri" panose="020F0502020204030204" pitchFamily="34" charset="0"/>
                <a:cs typeface="Calibri" panose="020F0502020204030204" pitchFamily="34" charset="0"/>
              </a:rPr>
              <a:t>asking people for money </a:t>
            </a:r>
            <a:r>
              <a:rPr lang="en-US" altLang="zh-TW" sz="2000" dirty="0">
                <a:latin typeface="Calibri" panose="020F0502020204030204" pitchFamily="34" charset="0"/>
                <a:cs typeface="Calibri" panose="020F0502020204030204" pitchFamily="34" charset="0"/>
              </a:rPr>
              <a:t>in the street nowadays.</a:t>
            </a:r>
          </a:p>
          <a:p>
            <a:pPr marL="360363" indent="-360363">
              <a:spcBef>
                <a:spcPts val="600"/>
              </a:spcBef>
            </a:pPr>
            <a:r>
              <a:rPr lang="en-US" altLang="zh-TW" sz="2000" dirty="0">
                <a:latin typeface="Calibri" panose="020F0502020204030204" pitchFamily="34" charset="0"/>
                <a:cs typeface="Calibri" panose="020F0502020204030204" pitchFamily="34" charset="0"/>
              </a:rPr>
              <a:t>4 	The audience was shouting at him, but he didn’t </a:t>
            </a:r>
            <a:r>
              <a:rPr lang="en-US" altLang="zh-TW" sz="2000" b="1" dirty="0">
                <a:latin typeface="Calibri" panose="020F0502020204030204" pitchFamily="34" charset="0"/>
                <a:cs typeface="Calibri" panose="020F0502020204030204" pitchFamily="34" charset="0"/>
              </a:rPr>
              <a:t>say or do anything in response</a:t>
            </a:r>
            <a:r>
              <a:rPr lang="en-US" altLang="zh-TW" sz="2000" dirty="0">
                <a:latin typeface="Calibri" panose="020F0502020204030204" pitchFamily="34" charset="0"/>
                <a:cs typeface="Calibri" panose="020F0502020204030204" pitchFamily="34" charset="0"/>
              </a:rPr>
              <a:t>!</a:t>
            </a:r>
          </a:p>
          <a:p>
            <a:pPr marL="360363" indent="-360363">
              <a:spcBef>
                <a:spcPts val="600"/>
              </a:spcBef>
            </a:pPr>
            <a:r>
              <a:rPr lang="en-US" altLang="zh-TW" sz="2000" dirty="0">
                <a:latin typeface="Calibri" panose="020F0502020204030204" pitchFamily="34" charset="0"/>
                <a:cs typeface="Calibri" panose="020F0502020204030204" pitchFamily="34" charset="0"/>
              </a:rPr>
              <a:t>5 	The pictures in the book </a:t>
            </a:r>
            <a:r>
              <a:rPr lang="en-US" altLang="zh-TW" sz="2000" b="1" dirty="0">
                <a:latin typeface="Calibri" panose="020F0502020204030204" pitchFamily="34" charset="0"/>
                <a:cs typeface="Calibri" panose="020F0502020204030204" pitchFamily="34" charset="0"/>
              </a:rPr>
              <a:t>show</a:t>
            </a:r>
            <a:r>
              <a:rPr lang="en-US" altLang="zh-TW" sz="2000" dirty="0">
                <a:latin typeface="Calibri" panose="020F0502020204030204" pitchFamily="34" charset="0"/>
                <a:cs typeface="Calibri" panose="020F0502020204030204" pitchFamily="34" charset="0"/>
              </a:rPr>
              <a:t> what the story is about really well.</a:t>
            </a:r>
          </a:p>
          <a:p>
            <a:pPr marL="360363" indent="-360363">
              <a:spcBef>
                <a:spcPts val="600"/>
              </a:spcBef>
            </a:pPr>
            <a:r>
              <a:rPr lang="en-US" altLang="zh-TW" sz="2000" dirty="0">
                <a:latin typeface="Calibri" panose="020F0502020204030204" pitchFamily="34" charset="0"/>
                <a:cs typeface="Calibri" panose="020F0502020204030204" pitchFamily="34" charset="0"/>
              </a:rPr>
              <a:t>6	We spoke to a </a:t>
            </a:r>
            <a:r>
              <a:rPr lang="en-US" altLang="zh-TW" sz="2000" b="1" dirty="0">
                <a:latin typeface="Calibri" panose="020F0502020204030204" pitchFamily="34" charset="0"/>
                <a:cs typeface="Calibri" panose="020F0502020204030204" pitchFamily="34" charset="0"/>
              </a:rPr>
              <a:t>person who lives in this area </a:t>
            </a:r>
            <a:r>
              <a:rPr lang="en-US" altLang="zh-TW" sz="2000" dirty="0">
                <a:latin typeface="Calibri" panose="020F0502020204030204" pitchFamily="34" charset="0"/>
                <a:cs typeface="Calibri" panose="020F0502020204030204" pitchFamily="34" charset="0"/>
              </a:rPr>
              <a:t>about the traffic problems.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44B076F4-C6F5-413F-A496-6B08B505C3D1}"/>
              </a:ext>
            </a:extLst>
          </p:cNvPr>
          <p:cNvSpPr/>
          <p:nvPr/>
        </p:nvSpPr>
        <p:spPr>
          <a:xfrm>
            <a:off x="685040" y="630224"/>
            <a:ext cx="11039061" cy="1200329"/>
          </a:xfrm>
          <a:prstGeom prst="rect">
            <a:avLst/>
          </a:prstGeom>
        </p:spPr>
        <p:txBody>
          <a:bodyPr wrap="square">
            <a:spAutoFit/>
          </a:bodyPr>
          <a:lstStyle/>
          <a:p>
            <a:pPr marL="360363" indent="-360363"/>
            <a:r>
              <a:rPr lang="en-US" altLang="zh-TW" sz="2400" b="1" dirty="0">
                <a:solidFill>
                  <a:srgbClr val="E60000"/>
                </a:solidFill>
                <a:latin typeface="Calibri" panose="020F0502020204030204" pitchFamily="34" charset="0"/>
                <a:cs typeface="Calibri" panose="020F0502020204030204" pitchFamily="34" charset="0"/>
              </a:rPr>
              <a:t>5	</a:t>
            </a:r>
            <a:r>
              <a:rPr lang="en-US" altLang="zh-TW" sz="2400" dirty="0">
                <a:latin typeface="Calibri" panose="020F0502020204030204" pitchFamily="34" charset="0"/>
                <a:cs typeface="Calibri" panose="020F0502020204030204" pitchFamily="34" charset="0"/>
              </a:rPr>
              <a:t>Find these words in the article. Look at how the words are used and try to      guess their meaning. Then replace the words in bold in the sentences (1–6) with these words.</a:t>
            </a:r>
            <a:endParaRPr lang="zh-TW" altLang="en-US" sz="2400" dirty="0">
              <a:latin typeface="Calibri" panose="020F0502020204030204" pitchFamily="34" charset="0"/>
              <a:cs typeface="Calibri" panose="020F0502020204030204"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2418065" y="1525164"/>
            <a:ext cx="5851291" cy="1192983"/>
          </a:xfrm>
          <a:prstGeom prst="rect">
            <a:avLst/>
          </a:prstGeom>
          <a:noFill/>
          <a:ln w="9525">
            <a:noFill/>
            <a:miter lim="800000"/>
            <a:headEnd/>
            <a:tailEnd/>
          </a:ln>
        </p:spPr>
      </p:pic>
    </p:spTree>
    <p:extLst>
      <p:ext uri="{BB962C8B-B14F-4D97-AF65-F5344CB8AC3E}">
        <p14:creationId xmlns:p14="http://schemas.microsoft.com/office/powerpoint/2010/main" val="4268110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243099" y="3752598"/>
            <a:ext cx="8018499" cy="2451953"/>
          </a:xfrm>
          <a:prstGeom prst="rect">
            <a:avLst/>
          </a:prstGeom>
        </p:spPr>
        <p:txBody>
          <a:bodyPr wrap="square">
            <a:spAutoFit/>
          </a:bodyPr>
          <a:lstStyle/>
          <a:p>
            <a:pPr marL="360363" indent="-360363">
              <a:spcBef>
                <a:spcPts val="400"/>
              </a:spcBef>
            </a:pPr>
            <a:r>
              <a:rPr lang="en-US" altLang="zh-TW" sz="2000" dirty="0">
                <a:latin typeface="Calibri" panose="020F0502020204030204" pitchFamily="34" charset="0"/>
                <a:cs typeface="Calibri" panose="020F0502020204030204" pitchFamily="34" charset="0"/>
              </a:rPr>
              <a:t>1 	Flowers! _____________________!</a:t>
            </a:r>
          </a:p>
          <a:p>
            <a:pPr marL="360363" indent="-360363">
              <a:spcBef>
                <a:spcPts val="400"/>
              </a:spcBef>
            </a:pPr>
            <a:r>
              <a:rPr lang="en-US" altLang="zh-TW" sz="2000" dirty="0">
                <a:latin typeface="Calibri" panose="020F0502020204030204" pitchFamily="34" charset="0"/>
                <a:cs typeface="Calibri" panose="020F0502020204030204" pitchFamily="34" charset="0"/>
              </a:rPr>
              <a:t>2 	Grunge is _____________________ rock music that started in the 1980s in the USA.</a:t>
            </a:r>
          </a:p>
          <a:p>
            <a:pPr marL="360363" indent="-360363">
              <a:spcBef>
                <a:spcPts val="400"/>
              </a:spcBef>
            </a:pPr>
            <a:r>
              <a:rPr lang="en-US" altLang="zh-TW" sz="2000" dirty="0">
                <a:latin typeface="Calibri" panose="020F0502020204030204" pitchFamily="34" charset="0"/>
                <a:cs typeface="Calibri" panose="020F0502020204030204" pitchFamily="34" charset="0"/>
              </a:rPr>
              <a:t>3	I love going to exhibitions and _____________________.</a:t>
            </a:r>
          </a:p>
          <a:p>
            <a:pPr marL="360363" indent="-360363">
              <a:spcBef>
                <a:spcPts val="400"/>
              </a:spcBef>
            </a:pPr>
            <a:r>
              <a:rPr lang="en-US" altLang="zh-TW" sz="2000" dirty="0">
                <a:latin typeface="Calibri" panose="020F0502020204030204" pitchFamily="34" charset="0"/>
                <a:cs typeface="Calibri" panose="020F0502020204030204" pitchFamily="34" charset="0"/>
              </a:rPr>
              <a:t>4	It’s _____________________ you to lend me the money.</a:t>
            </a:r>
          </a:p>
          <a:p>
            <a:pPr marL="360363" indent="-360363">
              <a:spcBef>
                <a:spcPts val="400"/>
              </a:spcBef>
            </a:pPr>
            <a:r>
              <a:rPr lang="en-US" altLang="zh-TW" sz="2000" dirty="0">
                <a:latin typeface="Calibri" panose="020F0502020204030204" pitchFamily="34" charset="0"/>
                <a:cs typeface="Calibri" panose="020F0502020204030204" pitchFamily="34" charset="0"/>
              </a:rPr>
              <a:t>5	My aunt always gives me the perfect present. She’s such a _____________________ person.</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1854888" y="854407"/>
            <a:ext cx="8452787"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two examples from the article. Say if </a:t>
            </a:r>
            <a:r>
              <a:rPr lang="en-US" altLang="zh-TW" sz="2000" i="1" dirty="0">
                <a:latin typeface="Calibri" panose="020F0502020204030204" pitchFamily="34" charset="0"/>
                <a:cs typeface="Calibri" panose="020F0502020204030204" pitchFamily="34" charset="0"/>
              </a:rPr>
              <a:t>kind</a:t>
            </a:r>
            <a:r>
              <a:rPr lang="en-US" altLang="zh-TW" sz="2000" dirty="0">
                <a:latin typeface="Calibri" panose="020F0502020204030204" pitchFamily="34" charset="0"/>
                <a:cs typeface="Calibri" panose="020F0502020204030204" pitchFamily="34" charset="0"/>
              </a:rPr>
              <a:t> is an adjective or a noun.</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4475416" y="20737"/>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kind</a:t>
            </a:r>
            <a:endParaRPr lang="zh-TW" altLang="en-US" sz="3200" b="1" i="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9585435" y="6545021"/>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2c-p. 26</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380D6CE3-A178-420D-92FD-AB7F18DCD8BE}"/>
              </a:ext>
            </a:extLst>
          </p:cNvPr>
          <p:cNvSpPr/>
          <p:nvPr/>
        </p:nvSpPr>
        <p:spPr>
          <a:xfrm>
            <a:off x="2239106" y="1296209"/>
            <a:ext cx="8014602" cy="784830"/>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 you’ll see a special kind of display …</a:t>
            </a:r>
          </a:p>
          <a:p>
            <a:pPr marL="360363" indent="-360363">
              <a:spcBef>
                <a:spcPts val="600"/>
              </a:spcBef>
            </a:pPr>
            <a:r>
              <a:rPr lang="en-US" altLang="zh-TW" sz="2000" dirty="0">
                <a:latin typeface="Calibri" panose="020F0502020204030204" pitchFamily="34" charset="0"/>
                <a:cs typeface="Calibri" panose="020F0502020204030204" pitchFamily="34" charset="0"/>
              </a:rPr>
              <a:t>2 	… not everyone is so kind and generous …</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7C8247C5-B96C-435F-89C2-E01F03B5B1BD}"/>
              </a:ext>
            </a:extLst>
          </p:cNvPr>
          <p:cNvSpPr/>
          <p:nvPr/>
        </p:nvSpPr>
        <p:spPr>
          <a:xfrm>
            <a:off x="1865256" y="2253817"/>
            <a:ext cx="8452787"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dirty="0">
                <a:latin typeface="Calibri" panose="020F0502020204030204" pitchFamily="34" charset="0"/>
                <a:cs typeface="Calibri" panose="020F0502020204030204" pitchFamily="34" charset="0"/>
              </a:rPr>
              <a:t>Complete the sentences with these expressions.</a:t>
            </a:r>
            <a:endParaRPr lang="zh-TW" altLang="en-US" sz="20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E4C24AED-5E5B-4E9C-90F1-28A2C4675CF0}"/>
              </a:ext>
            </a:extLst>
          </p:cNvPr>
          <p:cNvPicPr>
            <a:picLocks noChangeAspect="1"/>
          </p:cNvPicPr>
          <p:nvPr/>
        </p:nvPicPr>
        <p:blipFill>
          <a:blip r:embed="rId2"/>
          <a:stretch>
            <a:fillRect/>
          </a:stretch>
        </p:blipFill>
        <p:spPr>
          <a:xfrm>
            <a:off x="2325511" y="2675719"/>
            <a:ext cx="5750414" cy="1020074"/>
          </a:xfrm>
          <a:prstGeom prst="rect">
            <a:avLst/>
          </a:prstGeom>
        </p:spPr>
      </p:pic>
    </p:spTree>
    <p:extLst>
      <p:ext uri="{BB962C8B-B14F-4D97-AF65-F5344CB8AC3E}">
        <p14:creationId xmlns:p14="http://schemas.microsoft.com/office/powerpoint/2010/main" val="382441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008" y="595765"/>
            <a:ext cx="9601196" cy="1303867"/>
          </a:xfrm>
        </p:spPr>
        <p:txBody>
          <a:bodyPr>
            <a:normAutofit fontScale="90000"/>
          </a:bodyPr>
          <a:lstStyle/>
          <a:p>
            <a:r>
              <a:rPr lang="en-GB" dirty="0"/>
              <a:t>Which person is talking about the photo? What are the other two people talking about?</a:t>
            </a:r>
          </a:p>
        </p:txBody>
      </p:sp>
      <p:pic>
        <p:nvPicPr>
          <p:cNvPr id="4" name="Content Placeholder 3"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3789" y="1911818"/>
            <a:ext cx="6612926" cy="4040793"/>
          </a:xfr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399" y="2431006"/>
            <a:ext cx="3972894" cy="1986448"/>
          </a:xfrm>
          <a:prstGeom prst="rect">
            <a:avLst/>
          </a:prstGeom>
        </p:spPr>
      </p:pic>
      <p:pic>
        <p:nvPicPr>
          <p:cNvPr id="9" name="life_2e_intermediate_sb_track_08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2597" y="1540099"/>
            <a:ext cx="609600" cy="609600"/>
          </a:xfrm>
          <a:prstGeom prst="rect">
            <a:avLst/>
          </a:prstGeom>
        </p:spPr>
      </p:pic>
    </p:spTree>
    <p:extLst>
      <p:ext uri="{BB962C8B-B14F-4D97-AF65-F5344CB8AC3E}">
        <p14:creationId xmlns:p14="http://schemas.microsoft.com/office/powerpoint/2010/main" val="1249794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6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834" y="2682471"/>
            <a:ext cx="11161169" cy="2671408"/>
          </a:xfrm>
        </p:spPr>
      </p:pic>
      <p:sp>
        <p:nvSpPr>
          <p:cNvPr id="5" name="Rectangle 4"/>
          <p:cNvSpPr/>
          <p:nvPr/>
        </p:nvSpPr>
        <p:spPr>
          <a:xfrm>
            <a:off x="4224336" y="1138535"/>
            <a:ext cx="3743332"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SPEAKING</a:t>
            </a:r>
          </a:p>
        </p:txBody>
      </p:sp>
    </p:spTree>
    <p:extLst>
      <p:ext uri="{BB962C8B-B14F-4D97-AF65-F5344CB8AC3E}">
        <p14:creationId xmlns:p14="http://schemas.microsoft.com/office/powerpoint/2010/main" val="2100403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0487" y="1326525"/>
            <a:ext cx="10702658" cy="4275785"/>
          </a:xfrm>
        </p:spPr>
      </p:pic>
      <p:pic>
        <p:nvPicPr>
          <p:cNvPr id="7" name="life_2e_intermediate_sb_track_08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57893" y="728730"/>
            <a:ext cx="609600" cy="609600"/>
          </a:xfrm>
          <a:prstGeom prst="rect">
            <a:avLst/>
          </a:prstGeom>
        </p:spPr>
      </p:pic>
    </p:spTree>
    <p:extLst>
      <p:ext uri="{BB962C8B-B14F-4D97-AF65-F5344CB8AC3E}">
        <p14:creationId xmlns:p14="http://schemas.microsoft.com/office/powerpoint/2010/main" val="3264775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6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65260" y="652988"/>
            <a:ext cx="4461479"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DISCUSSION</a:t>
            </a:r>
          </a:p>
        </p:txBody>
      </p:sp>
      <p:sp>
        <p:nvSpPr>
          <p:cNvPr id="3" name="Content Placeholder 2">
            <a:extLst>
              <a:ext uri="{FF2B5EF4-FFF2-40B4-BE49-F238E27FC236}">
                <a16:creationId xmlns:a16="http://schemas.microsoft.com/office/drawing/2014/main" id="{724E0D85-EEED-417B-A6FF-0A4FC6BD288A}"/>
              </a:ext>
            </a:extLst>
          </p:cNvPr>
          <p:cNvSpPr>
            <a:spLocks noGrp="1"/>
          </p:cNvSpPr>
          <p:nvPr>
            <p:ph idx="1"/>
          </p:nvPr>
        </p:nvSpPr>
        <p:spPr>
          <a:xfrm>
            <a:off x="1295401" y="1842052"/>
            <a:ext cx="9601196" cy="3861538"/>
          </a:xfrm>
        </p:spPr>
        <p:txBody>
          <a:bodyPr/>
          <a:lstStyle/>
          <a:p>
            <a:pPr marL="0" indent="0">
              <a:buNone/>
            </a:pPr>
            <a:r>
              <a:rPr lang="en-US" altLang="zh-TW" sz="3200" dirty="0">
                <a:latin typeface="Calibri" panose="020F0502020204030204" pitchFamily="34" charset="0"/>
                <a:cs typeface="Calibri" panose="020F0502020204030204" pitchFamily="34" charset="0"/>
              </a:rPr>
              <a:t>Work in pairs. Are you interested in the arts? Discuss these questions.</a:t>
            </a:r>
          </a:p>
          <a:p>
            <a:pPr marL="360000" indent="-360000">
              <a:spcBef>
                <a:spcPts val="600"/>
              </a:spcBef>
            </a:pPr>
            <a:r>
              <a:rPr lang="en-US" altLang="zh-TW" sz="2400" dirty="0">
                <a:latin typeface="Calibri" panose="020F0502020204030204" pitchFamily="34" charset="0"/>
              </a:rPr>
              <a:t>1	 How often do you go to concerts, shows or the theatre?</a:t>
            </a:r>
          </a:p>
          <a:p>
            <a:pPr marL="360000" indent="-360000">
              <a:spcBef>
                <a:spcPts val="600"/>
              </a:spcBef>
            </a:pPr>
            <a:r>
              <a:rPr lang="en-US" altLang="zh-TW" sz="2400" dirty="0">
                <a:latin typeface="Calibri" panose="020F0502020204030204" pitchFamily="34" charset="0"/>
              </a:rPr>
              <a:t>2 	What are your </a:t>
            </a:r>
            <a:r>
              <a:rPr lang="en-US" altLang="zh-TW" sz="2400" dirty="0" err="1">
                <a:latin typeface="Calibri" panose="020F0502020204030204" pitchFamily="34" charset="0"/>
              </a:rPr>
              <a:t>favourite</a:t>
            </a:r>
            <a:r>
              <a:rPr lang="en-US" altLang="zh-TW" sz="2400" dirty="0">
                <a:latin typeface="Calibri" panose="020F0502020204030204" pitchFamily="34" charset="0"/>
              </a:rPr>
              <a:t> types of events?</a:t>
            </a:r>
          </a:p>
          <a:p>
            <a:pPr marL="360000" indent="-360000">
              <a:spcBef>
                <a:spcPts val="600"/>
              </a:spcBef>
            </a:pPr>
            <a:r>
              <a:rPr lang="en-US" altLang="zh-TW" sz="2400" dirty="0">
                <a:latin typeface="Calibri" panose="020F0502020204030204" pitchFamily="34" charset="0"/>
              </a:rPr>
              <a:t>3 	What traditional events in your country or region do you enjoy?</a:t>
            </a:r>
          </a:p>
          <a:p>
            <a:pPr marL="360000" indent="-360000">
              <a:spcBef>
                <a:spcPts val="600"/>
              </a:spcBef>
            </a:pPr>
            <a:r>
              <a:rPr lang="en-US" altLang="zh-TW" sz="2400" dirty="0">
                <a:latin typeface="Calibri" panose="020F0502020204030204" pitchFamily="34" charset="0"/>
              </a:rPr>
              <a:t>4 	Do you like taking part in things or do you prefer being in the audience?</a:t>
            </a:r>
            <a:endParaRPr lang="zh-TW" altLang="en-US" sz="2400" dirty="0">
              <a:latin typeface="Calibri" panose="020F0502020204030204" pitchFamily="34" charset="0"/>
            </a:endParaRPr>
          </a:p>
          <a:p>
            <a:endParaRPr lang="en-US" dirty="0"/>
          </a:p>
        </p:txBody>
      </p:sp>
    </p:spTree>
    <p:extLst>
      <p:ext uri="{BB962C8B-B14F-4D97-AF65-F5344CB8AC3E}">
        <p14:creationId xmlns:p14="http://schemas.microsoft.com/office/powerpoint/2010/main" val="366129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84566"/>
            <a:ext cx="9601196" cy="1303867"/>
          </a:xfrm>
        </p:spPr>
        <p:txBody>
          <a:bodyPr/>
          <a:lstStyle/>
          <a:p>
            <a:r>
              <a:rPr lang="en-GB" dirty="0"/>
              <a:t>2A: MUSIC TODAY </a:t>
            </a:r>
          </a:p>
        </p:txBody>
      </p:sp>
      <p:sp>
        <p:nvSpPr>
          <p:cNvPr id="5" name="Content Placeholder 4">
            <a:extLst>
              <a:ext uri="{FF2B5EF4-FFF2-40B4-BE49-F238E27FC236}">
                <a16:creationId xmlns:a16="http://schemas.microsoft.com/office/drawing/2014/main" id="{174493D3-58D5-44C5-AD16-FDD48C2983DD}"/>
              </a:ext>
            </a:extLst>
          </p:cNvPr>
          <p:cNvSpPr>
            <a:spLocks noGrp="1"/>
          </p:cNvSpPr>
          <p:nvPr>
            <p:ph idx="1"/>
          </p:nvPr>
        </p:nvSpPr>
        <p:spPr>
          <a:xfrm>
            <a:off x="1295401" y="1888433"/>
            <a:ext cx="9601196" cy="3861538"/>
          </a:xfrm>
        </p:spPr>
        <p:txBody>
          <a:bodyPr>
            <a:normAutofit/>
          </a:bodyPr>
          <a:lstStyle/>
          <a:p>
            <a:pPr marL="0" indent="0">
              <a:buNone/>
            </a:pPr>
            <a:r>
              <a:rPr lang="en-US" altLang="zh-TW" sz="3200" b="1" dirty="0">
                <a:latin typeface="Calibri" panose="020F0502020204030204" pitchFamily="34" charset="0"/>
                <a:cs typeface="Calibri" panose="020F0502020204030204" pitchFamily="34" charset="0"/>
              </a:rPr>
              <a:t>Work in pairs. Discuss the questions. Do you like the same kind of music?</a:t>
            </a:r>
            <a:endParaRPr lang="zh-TW" altLang="en-US" sz="3200" b="1" dirty="0">
              <a:latin typeface="Calibri" panose="020F0502020204030204" pitchFamily="34" charset="0"/>
              <a:cs typeface="Calibri" panose="020F0502020204030204" pitchFamily="34" charset="0"/>
            </a:endParaRPr>
          </a:p>
          <a:p>
            <a:pPr marL="360363" indent="-360363">
              <a:spcBef>
                <a:spcPts val="600"/>
              </a:spcBef>
            </a:pPr>
            <a:r>
              <a:rPr lang="en-US" altLang="zh-TW" sz="3200" dirty="0">
                <a:latin typeface="Calibri" panose="020F0502020204030204" pitchFamily="34" charset="0"/>
                <a:cs typeface="Calibri" panose="020F0502020204030204" pitchFamily="34" charset="0"/>
              </a:rPr>
              <a:t>1	What’s your </a:t>
            </a:r>
            <a:r>
              <a:rPr lang="en-US" altLang="zh-TW" sz="3200" dirty="0" err="1">
                <a:latin typeface="Calibri" panose="020F0502020204030204" pitchFamily="34" charset="0"/>
                <a:cs typeface="Calibri" panose="020F0502020204030204" pitchFamily="34" charset="0"/>
              </a:rPr>
              <a:t>favourite</a:t>
            </a:r>
            <a:r>
              <a:rPr lang="en-US" altLang="zh-TW" sz="3200" dirty="0">
                <a:latin typeface="Calibri" panose="020F0502020204030204" pitchFamily="34" charset="0"/>
                <a:cs typeface="Calibri" panose="020F0502020204030204" pitchFamily="34" charset="0"/>
              </a:rPr>
              <a:t> album?</a:t>
            </a:r>
          </a:p>
          <a:p>
            <a:pPr marL="360363" indent="-360363">
              <a:spcBef>
                <a:spcPts val="600"/>
              </a:spcBef>
            </a:pPr>
            <a:r>
              <a:rPr lang="en-US" altLang="zh-TW" sz="3200" dirty="0">
                <a:latin typeface="Calibri" panose="020F0502020204030204" pitchFamily="34" charset="0"/>
                <a:cs typeface="Calibri" panose="020F0502020204030204" pitchFamily="34" charset="0"/>
              </a:rPr>
              <a:t>2	Do you like all the tracks on it?</a:t>
            </a:r>
          </a:p>
          <a:p>
            <a:pPr marL="360363" indent="-360363">
              <a:spcBef>
                <a:spcPts val="600"/>
              </a:spcBef>
            </a:pPr>
            <a:r>
              <a:rPr lang="en-US" altLang="zh-TW" sz="3200" dirty="0">
                <a:latin typeface="Calibri" panose="020F0502020204030204" pitchFamily="34" charset="0"/>
                <a:cs typeface="Calibri" panose="020F0502020204030204" pitchFamily="34" charset="0"/>
              </a:rPr>
              <a:t>3 	How do you usually listen to music?</a:t>
            </a:r>
            <a:endParaRPr lang="zh-TW" altLang="en-US" sz="3200" dirty="0">
              <a:latin typeface="Calibri" panose="020F0502020204030204" pitchFamily="34" charset="0"/>
              <a:cs typeface="Calibri" panose="020F0502020204030204" pitchFamily="34" charset="0"/>
            </a:endParaRPr>
          </a:p>
          <a:p>
            <a:endParaRPr lang="en-US" sz="3200" dirty="0"/>
          </a:p>
        </p:txBody>
      </p:sp>
    </p:spTree>
    <p:extLst>
      <p:ext uri="{BB962C8B-B14F-4D97-AF65-F5344CB8AC3E}">
        <p14:creationId xmlns:p14="http://schemas.microsoft.com/office/powerpoint/2010/main" val="173717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descr="Screen Clippi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7946" y="1764785"/>
            <a:ext cx="10164210" cy="3049262"/>
          </a:xfrm>
        </p:spPr>
      </p:pic>
      <p:pic>
        <p:nvPicPr>
          <p:cNvPr id="5" name="life_2e_intermediate_sb_track_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29483" y="811305"/>
            <a:ext cx="609600" cy="609600"/>
          </a:xfrm>
          <a:prstGeom prst="rect">
            <a:avLst/>
          </a:prstGeom>
        </p:spPr>
      </p:pic>
    </p:spTree>
    <p:extLst>
      <p:ext uri="{BB962C8B-B14F-4D97-AF65-F5344CB8AC3E}">
        <p14:creationId xmlns:p14="http://schemas.microsoft.com/office/powerpoint/2010/main" val="1254253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5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68BFD-FC5C-4A18-BB1D-C903A33D8956}"/>
              </a:ext>
            </a:extLst>
          </p:cNvPr>
          <p:cNvSpPr>
            <a:spLocks noGrp="1"/>
          </p:cNvSpPr>
          <p:nvPr>
            <p:ph type="title"/>
          </p:nvPr>
        </p:nvSpPr>
        <p:spPr/>
        <p:txBody>
          <a:bodyPr>
            <a:normAutofit/>
          </a:bodyPr>
          <a:lstStyle/>
          <a:p>
            <a:r>
              <a:rPr kumimoji="0" lang="en-US" altLang="zh-TW" sz="3200" b="1"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0" lang="en-US" altLang="zh-TW" sz="3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Listen again. Which country do you think each clip is from? Write the number (1–6) next to the country.</a:t>
            </a:r>
            <a:endParaRPr lang="en-US" sz="3200" dirty="0"/>
          </a:p>
        </p:txBody>
      </p:sp>
      <p:sp>
        <p:nvSpPr>
          <p:cNvPr id="3" name="Content Placeholder 2">
            <a:extLst>
              <a:ext uri="{FF2B5EF4-FFF2-40B4-BE49-F238E27FC236}">
                <a16:creationId xmlns:a16="http://schemas.microsoft.com/office/drawing/2014/main" id="{9E407AEB-6EAD-4077-90CB-832FDBE70904}"/>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8A76821D-135F-4F13-BDFB-D34FB63D0A37}"/>
              </a:ext>
            </a:extLst>
          </p:cNvPr>
          <p:cNvPicPr>
            <a:picLocks noChangeAspect="1" noChangeArrowheads="1"/>
          </p:cNvPicPr>
          <p:nvPr/>
        </p:nvPicPr>
        <p:blipFill>
          <a:blip r:embed="rId4" cstate="print"/>
          <a:srcRect/>
          <a:stretch>
            <a:fillRect/>
          </a:stretch>
        </p:blipFill>
        <p:spPr bwMode="auto">
          <a:xfrm>
            <a:off x="2145555" y="2458110"/>
            <a:ext cx="8138132" cy="2732955"/>
          </a:xfrm>
          <a:prstGeom prst="rect">
            <a:avLst/>
          </a:prstGeom>
          <a:noFill/>
          <a:ln w="9525">
            <a:noFill/>
            <a:miter lim="800000"/>
            <a:headEnd/>
            <a:tailEnd/>
          </a:ln>
        </p:spPr>
      </p:pic>
      <p:pic>
        <p:nvPicPr>
          <p:cNvPr id="5" name="life_2e_intermediate_sb_track_09">
            <a:hlinkClick r:id="" action="ppaction://media"/>
            <a:extLst>
              <a:ext uri="{FF2B5EF4-FFF2-40B4-BE49-F238E27FC236}">
                <a16:creationId xmlns:a16="http://schemas.microsoft.com/office/drawing/2014/main" id="{02840736-BBCD-4DE5-9A7E-2526DC1F3D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96597" y="541866"/>
            <a:ext cx="609600" cy="609600"/>
          </a:xfrm>
          <a:prstGeom prst="rect">
            <a:avLst/>
          </a:prstGeom>
        </p:spPr>
      </p:pic>
    </p:spTree>
    <p:extLst>
      <p:ext uri="{BB962C8B-B14F-4D97-AF65-F5344CB8AC3E}">
        <p14:creationId xmlns:p14="http://schemas.microsoft.com/office/powerpoint/2010/main" val="4091495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5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1126</TotalTime>
  <Words>2275</Words>
  <Application>Microsoft Office PowerPoint</Application>
  <PresentationFormat>Widescreen</PresentationFormat>
  <Paragraphs>157</Paragraphs>
  <Slides>40</Slides>
  <Notes>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Comic Sans MS</vt:lpstr>
      <vt:lpstr>Garamond</vt:lpstr>
      <vt:lpstr>Helvetica Neue</vt:lpstr>
      <vt:lpstr>Times New Roman</vt:lpstr>
      <vt:lpstr>Organic</vt:lpstr>
      <vt:lpstr>VOCABULARY REVIEW</vt:lpstr>
      <vt:lpstr>CHOOSE THE ODD WORD OUT IN EACH GROUP</vt:lpstr>
      <vt:lpstr>Listen to three people talking about different events. Choose the word they mention.</vt:lpstr>
      <vt:lpstr>Which person is talking about the photo? What are the other two people talking about?</vt:lpstr>
      <vt:lpstr>PowerPoint Presentation</vt:lpstr>
      <vt:lpstr>PowerPoint Presentation</vt:lpstr>
      <vt:lpstr>2A: MUSIC TODAY </vt:lpstr>
      <vt:lpstr>PowerPoint Presentation</vt:lpstr>
      <vt:lpstr> Listen again. Which country do you think each clip is from? Write the number (1–6) next to the country.</vt:lpstr>
      <vt:lpstr>PowerPoint Presentation</vt:lpstr>
      <vt:lpstr>PowerPoint Presentation</vt:lpstr>
      <vt:lpstr>PowerPoint Presentation</vt:lpstr>
      <vt:lpstr>PRESENT PERFECT SIMPLE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Work in pairs. Discuss the questions</vt:lpstr>
      <vt:lpstr>4  Listen to a dance teacher, Bruce Daley, talking about his career. Correct the factual errors in these sentences. </vt:lpstr>
      <vt:lpstr>PowerPoint Presentation</vt:lpstr>
      <vt:lpstr>6 Bruce Daley talks about the role of dancing in people’s lives. Can you think of other activities people do to:</vt:lpstr>
      <vt:lpstr>PowerPoint Presentation</vt:lpstr>
      <vt:lpstr>PowerPoint Presentation</vt:lpstr>
      <vt:lpstr>PRESENT PERFECT SIMPLE AND PAST SIMPLE</vt:lpstr>
      <vt:lpstr>PowerPoint Presentation</vt:lpstr>
      <vt:lpstr>PowerPoint Presentation</vt:lpstr>
      <vt:lpstr>PowerPoint Presentation</vt:lpstr>
      <vt:lpstr>PowerPoint Presentation</vt:lpstr>
      <vt:lpstr>PowerPoint Presentation</vt:lpstr>
      <vt:lpstr>Where can you see living statue?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1C: A WORLD TOGETHER</dc:title>
  <dc:creator>Trinh Dương</dc:creator>
  <cp:lastModifiedBy>Trinh Duong Tran Thuy</cp:lastModifiedBy>
  <cp:revision>68</cp:revision>
  <dcterms:created xsi:type="dcterms:W3CDTF">2021-01-25T09:39:42Z</dcterms:created>
  <dcterms:modified xsi:type="dcterms:W3CDTF">2021-03-23T08:44:02Z</dcterms:modified>
</cp:coreProperties>
</file>